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6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70" r:id="rId5"/>
    <p:sldId id="281" r:id="rId6"/>
    <p:sldId id="268" r:id="rId7"/>
    <p:sldId id="259" r:id="rId8"/>
    <p:sldId id="275" r:id="rId9"/>
    <p:sldId id="284" r:id="rId10"/>
    <p:sldId id="287" r:id="rId11"/>
    <p:sldId id="267" r:id="rId12"/>
    <p:sldId id="290" r:id="rId13"/>
    <p:sldId id="282" r:id="rId14"/>
    <p:sldId id="280" r:id="rId15"/>
    <p:sldId id="260" r:id="rId16"/>
    <p:sldId id="264" r:id="rId17"/>
    <p:sldId id="288" r:id="rId18"/>
    <p:sldId id="265" r:id="rId19"/>
    <p:sldId id="291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F1A"/>
    <a:srgbClr val="A2CDD7"/>
    <a:srgbClr val="9193C5"/>
    <a:srgbClr val="3995AB"/>
    <a:srgbClr val="41A9B8"/>
    <a:srgbClr val="B53067"/>
    <a:srgbClr val="7A2044"/>
    <a:srgbClr val="2C7633"/>
    <a:srgbClr val="FFFFFF"/>
    <a:srgbClr val="C4A6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>
        <p:scale>
          <a:sx n="75" d="100"/>
          <a:sy n="75" d="100"/>
        </p:scale>
        <p:origin x="926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A24104-7A8F-B216-3F27-6F065403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2FFCD60-4655-29DD-F692-DECFA206A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CEAE7D-689E-1C1A-6FBC-F5818B6E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3B2B5D-6518-0BDA-E68A-DE26CE94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44366A-A563-0D87-3BDF-1B469089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89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0444F2-C3D1-8C90-3AD4-33BA9C5F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8D6BFE5-E9D4-40DA-DE98-7A541D69F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30B8CD9-0200-1E5F-97D8-2B2E1288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56903E-C539-7F15-03B3-88CAAE66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19BAA60-01FD-2225-30E4-52CEDDAF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702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901E7D1-FFE3-F309-31C5-DE9610433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BA77F6-E77F-27D0-5178-0A9AACE4C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91C2070-BC4C-8FD0-BA03-77ADC0E5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1D209E-B592-3B90-1A80-F247FA60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3CB22-0204-F045-49B4-7D3077B7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893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6C5235-C0AF-C53B-F0B2-42458A5C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336A4E-4BBE-9464-D335-8EF38F8AB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DE49DE-1A60-3028-3B43-4AAA7BBD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331716-B602-A341-FE9B-6E5F710F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09BE4D-1B45-6BB3-52F0-DEEC33FA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298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9D47A-8C81-A25E-E7EE-FD0A405A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DFFD94-560A-EBDA-8702-7BD621535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A5498C-6833-A0F7-2BCF-C1BA24E3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1554FD-E559-6CC3-B9ED-90B77A07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5AD830-791E-ED27-4C83-4A865172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5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09BA37-5E9D-C9F0-B468-EC192E1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5A6064-CD01-59EB-B794-55EBCEBE0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96BB8D4-A45A-8B9E-C713-30D4CF4C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090DE3C-CBBC-4A14-D869-C4B2E23E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DBFA896-7E47-FFCA-74EF-E72B29D9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7BD6063-D847-DAD5-4223-DFD018FA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562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AA3E59-DC97-6A0D-4497-56E4DB02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4D8829-C88F-7431-4018-E6F481123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218DF49-3B58-37A5-5225-1ADE648FD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F644E35-93E9-1E3B-3E1A-9D3307DCA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3A37DBB-F925-296F-CC04-6BBAD123E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C310A3F-F180-B4FD-05C4-9C33C6F98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004462-A0D6-FF8B-691B-D19F25DB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BD27A07-D04F-CCA6-A460-F356A450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204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03D5E-DC15-A23D-318D-B9D3FD07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9DF0CB8-FEE5-D7BF-D47E-0A99B180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2F185AD-4446-4346-AB3D-D9F676EE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35C1FE1-BB04-A128-0FA1-FF218D1F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991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E3C9FD5-E3E2-3322-42F5-B4CE0BA9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7FC48B3-60B0-F834-C84F-D926527E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D5B43E8-4702-A77D-F807-110B6610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985411-4650-A4B5-A927-594AFD0E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F68C0-1F6F-F0A9-1133-5D025EFA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1C932C1-5092-19C8-177F-4B7D11DE3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F802189-5C51-BFF2-D6B9-BA91DD9F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4329BB5-AED2-97FA-83E7-7231D573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1339094-C6A4-8ED9-16CB-52CE266C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568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C2FD0-DDD1-A8ED-4075-CBC631FE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F4D2714-FDAB-ACE2-44BD-98DF2DE99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78BED8-47E0-069C-1F1C-1C8CCFAEA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E1F96BB-AAC8-8D10-04FD-800B9AD3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432B9FA-8907-8214-757D-FEF9B5EA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7EC07C-DFC8-BD69-E740-6DE1FD7D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284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E3E1915-0366-8D90-CB52-DA0A4287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758F573-5706-6D30-B8A5-3FAF0D22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855FCB-6854-3E99-377F-2E9305808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A6241-46AC-4A3F-9375-327A644FD11E}" type="datetimeFigureOut">
              <a:rPr lang="hu-HU" smtClean="0"/>
              <a:t>2022. 11. 29.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34E89BB-A080-78DC-403D-A8E25F739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F8B0483-81BB-58A4-4E38-703444E29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3C73E-633B-4DD5-9683-1EDF3B8122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173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8EAE7-473B-B474-9292-72289F3BA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16" b="13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83D768-2F8D-0BBE-AF62-74A002FA4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1970" y="3087358"/>
            <a:ext cx="8088060" cy="683284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>
            <a:normAutofit fontScale="90000"/>
          </a:bodyPr>
          <a:lstStyle/>
          <a:p>
            <a:r>
              <a:rPr lang="hu-HU" sz="4000" dirty="0">
                <a:latin typeface="Cavolini" panose="020B0502040204020203" pitchFamily="66" charset="0"/>
                <a:cs typeface="Cavolini" panose="020B0502040204020203" pitchFamily="66" charset="0"/>
              </a:rPr>
              <a:t>Williams(-</a:t>
            </a:r>
            <a:r>
              <a:rPr lang="hu-HU" sz="4000" dirty="0" err="1">
                <a:latin typeface="Cavolini" panose="020B0502040204020203" pitchFamily="66" charset="0"/>
                <a:cs typeface="Cavolini" panose="020B0502040204020203" pitchFamily="66" charset="0"/>
              </a:rPr>
              <a:t>Beuren</a:t>
            </a:r>
            <a:r>
              <a:rPr lang="hu-HU" sz="4000" dirty="0">
                <a:latin typeface="Cavolini" panose="020B0502040204020203" pitchFamily="66" charset="0"/>
                <a:cs typeface="Cavolini" panose="020B0502040204020203" pitchFamily="66" charset="0"/>
              </a:rPr>
              <a:t>) szindróma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8CA3E4A-738D-D6DA-9B04-163CE5F5C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4852" y="6174716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hu-HU" sz="2000" dirty="0"/>
              <a:t>Készítette:</a:t>
            </a:r>
          </a:p>
          <a:p>
            <a:r>
              <a:rPr lang="hu-HU" sz="2000" dirty="0"/>
              <a:t>Varga Katalin Eszter</a:t>
            </a:r>
          </a:p>
        </p:txBody>
      </p:sp>
    </p:spTree>
    <p:extLst>
      <p:ext uri="{BB962C8B-B14F-4D97-AF65-F5344CB8AC3E}">
        <p14:creationId xmlns:p14="http://schemas.microsoft.com/office/powerpoint/2010/main" val="38328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62150B4C-29AB-D75F-A591-53C9D4C9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99" y="193046"/>
            <a:ext cx="8572063" cy="6471907"/>
          </a:xfrm>
          <a:prstGeom prst="rect">
            <a:avLst/>
          </a:prstGeom>
          <a:ln>
            <a:noFill/>
          </a:ln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B0182DF3-4BF9-8497-1879-562CA7509A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299378-5EBA-70D3-84A2-61587F47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6" y="106337"/>
            <a:ext cx="10515600" cy="1325563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b="1" dirty="0">
                <a:ln/>
                <a:solidFill>
                  <a:srgbClr val="3995AB"/>
                </a:solidFill>
              </a:rPr>
              <a:t>Anatómiai elváltozások az IR-ben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E210B-054D-D16C-D7CE-B00300AD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200"/>
            <a:ext cx="10515600" cy="4351338"/>
          </a:xfrm>
        </p:spPr>
        <p:txBody>
          <a:bodyPr/>
          <a:lstStyle/>
          <a:p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Csökkent agytérfogat – 11-13%</a:t>
            </a:r>
          </a:p>
          <a:p>
            <a:pPr lvl="1"/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post-</a:t>
            </a:r>
            <a:r>
              <a:rPr lang="hu-HU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mortem</a:t>
            </a:r>
            <a:endParaRPr lang="hu-HU" dirty="0">
              <a:effectLst>
                <a:glow rad="635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nagyobb eltérés a nagyagyi fehérállományban – 20%</a:t>
            </a:r>
          </a:p>
          <a:p>
            <a:pPr lvl="1"/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szokatlan forma</a:t>
            </a:r>
          </a:p>
          <a:p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Corpus </a:t>
            </a:r>
            <a:r>
              <a:rPr lang="hu-HU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callosum</a:t>
            </a:r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alakváltozások, csökkenés</a:t>
            </a:r>
          </a:p>
          <a:p>
            <a:r>
              <a:rPr lang="hu-HU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Chiari</a:t>
            </a:r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-rendellenességek</a:t>
            </a:r>
          </a:p>
          <a:p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Megváltozott sejtméret </a:t>
            </a:r>
          </a:p>
          <a:p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Csökkent sejt-sűrűség</a:t>
            </a:r>
          </a:p>
          <a:p>
            <a:r>
              <a:rPr lang="hu-HU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Megnövekedett sűrűség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AA87655-A501-5640-C1F0-8EEB95E87DF0}"/>
              </a:ext>
            </a:extLst>
          </p:cNvPr>
          <p:cNvSpPr txBox="1"/>
          <p:nvPr/>
        </p:nvSpPr>
        <p:spPr>
          <a:xfrm>
            <a:off x="6442348" y="4759011"/>
            <a:ext cx="53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Elsődleges látókéregben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1D8DB59-4D0F-97D8-86A3-6996C04CA2B6}"/>
              </a:ext>
            </a:extLst>
          </p:cNvPr>
          <p:cNvSpPr txBox="1"/>
          <p:nvPr/>
        </p:nvSpPr>
        <p:spPr>
          <a:xfrm>
            <a:off x="6412376" y="5357190"/>
            <a:ext cx="53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Parietális és </a:t>
            </a:r>
            <a:r>
              <a:rPr lang="hu-HU" sz="2000" b="1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occipitális</a:t>
            </a:r>
            <a:r>
              <a:rPr lang="hu-HU" sz="2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lebenyben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75570DF-8F3F-4637-BC95-B2DEF78042EB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406112" y="5366353"/>
            <a:ext cx="2006265" cy="190892"/>
          </a:xfrm>
          <a:prstGeom prst="bentConnector3">
            <a:avLst>
              <a:gd name="adj1" fmla="val 50000"/>
            </a:avLst>
          </a:prstGeom>
          <a:ln w="28575">
            <a:solidFill>
              <a:srgbClr val="3995A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0">
            <a:extLst>
              <a:ext uri="{FF2B5EF4-FFF2-40B4-BE49-F238E27FC236}">
                <a16:creationId xmlns:a16="http://schemas.microsoft.com/office/drawing/2014/main" id="{D2BA02E8-9287-38CE-2691-FAC317F155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6102" y="4961051"/>
            <a:ext cx="2006274" cy="414457"/>
          </a:xfrm>
          <a:prstGeom prst="bentConnector3">
            <a:avLst>
              <a:gd name="adj1" fmla="val 50000"/>
            </a:avLst>
          </a:prstGeom>
          <a:ln w="28575">
            <a:solidFill>
              <a:srgbClr val="3995A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10">
            <a:extLst>
              <a:ext uri="{FF2B5EF4-FFF2-40B4-BE49-F238E27FC236}">
                <a16:creationId xmlns:a16="http://schemas.microsoft.com/office/drawing/2014/main" id="{5A4397D1-7C64-AC06-F2EA-64D5986C6650}"/>
              </a:ext>
            </a:extLst>
          </p:cNvPr>
          <p:cNvCxnSpPr>
            <a:cxnSpLocks/>
          </p:cNvCxnSpPr>
          <p:nvPr/>
        </p:nvCxnSpPr>
        <p:spPr>
          <a:xfrm rot="10800000">
            <a:off x="4687750" y="4776386"/>
            <a:ext cx="1724626" cy="184666"/>
          </a:xfrm>
          <a:prstGeom prst="bentConnector3">
            <a:avLst>
              <a:gd name="adj1" fmla="val 50000"/>
            </a:avLst>
          </a:prstGeom>
          <a:ln w="28575">
            <a:solidFill>
              <a:srgbClr val="B5306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BD772A7F-F1FB-9C19-FFF4-2904B177F0D9}"/>
              </a:ext>
            </a:extLst>
          </p:cNvPr>
          <p:cNvSpPr txBox="1">
            <a:spLocks/>
          </p:cNvSpPr>
          <p:nvPr/>
        </p:nvSpPr>
        <p:spPr>
          <a:xfrm>
            <a:off x="8880196" y="1048815"/>
            <a:ext cx="3423694" cy="1772489"/>
          </a:xfrm>
          <a:custGeom>
            <a:avLst/>
            <a:gdLst>
              <a:gd name="connsiteX0" fmla="*/ 0 w 3423694"/>
              <a:gd name="connsiteY0" fmla="*/ 295421 h 1772489"/>
              <a:gd name="connsiteX1" fmla="*/ 295421 w 3423694"/>
              <a:gd name="connsiteY1" fmla="*/ 0 h 1772489"/>
              <a:gd name="connsiteX2" fmla="*/ 777006 w 3423694"/>
              <a:gd name="connsiteY2" fmla="*/ 0 h 1772489"/>
              <a:gd name="connsiteX3" fmla="*/ 1343576 w 3423694"/>
              <a:gd name="connsiteY3" fmla="*/ 0 h 1772489"/>
              <a:gd name="connsiteX4" fmla="*/ 1825161 w 3423694"/>
              <a:gd name="connsiteY4" fmla="*/ 0 h 1772489"/>
              <a:gd name="connsiteX5" fmla="*/ 2335074 w 3423694"/>
              <a:gd name="connsiteY5" fmla="*/ 0 h 1772489"/>
              <a:gd name="connsiteX6" fmla="*/ 3128273 w 3423694"/>
              <a:gd name="connsiteY6" fmla="*/ 0 h 1772489"/>
              <a:gd name="connsiteX7" fmla="*/ 3423694 w 3423694"/>
              <a:gd name="connsiteY7" fmla="*/ 295421 h 1772489"/>
              <a:gd name="connsiteX8" fmla="*/ 3423694 w 3423694"/>
              <a:gd name="connsiteY8" fmla="*/ 909877 h 1772489"/>
              <a:gd name="connsiteX9" fmla="*/ 3423694 w 3423694"/>
              <a:gd name="connsiteY9" fmla="*/ 1477068 h 1772489"/>
              <a:gd name="connsiteX10" fmla="*/ 3128273 w 3423694"/>
              <a:gd name="connsiteY10" fmla="*/ 1772489 h 1772489"/>
              <a:gd name="connsiteX11" fmla="*/ 2533374 w 3423694"/>
              <a:gd name="connsiteY11" fmla="*/ 1772489 h 1772489"/>
              <a:gd name="connsiteX12" fmla="*/ 1938475 w 3423694"/>
              <a:gd name="connsiteY12" fmla="*/ 1772489 h 1772489"/>
              <a:gd name="connsiteX13" fmla="*/ 1428562 w 3423694"/>
              <a:gd name="connsiteY13" fmla="*/ 1772489 h 1772489"/>
              <a:gd name="connsiteX14" fmla="*/ 946977 w 3423694"/>
              <a:gd name="connsiteY14" fmla="*/ 1772489 h 1772489"/>
              <a:gd name="connsiteX15" fmla="*/ 295421 w 3423694"/>
              <a:gd name="connsiteY15" fmla="*/ 1772489 h 1772489"/>
              <a:gd name="connsiteX16" fmla="*/ 0 w 3423694"/>
              <a:gd name="connsiteY16" fmla="*/ 1477068 h 1772489"/>
              <a:gd name="connsiteX17" fmla="*/ 0 w 3423694"/>
              <a:gd name="connsiteY17" fmla="*/ 862612 h 1772489"/>
              <a:gd name="connsiteX18" fmla="*/ 0 w 3423694"/>
              <a:gd name="connsiteY18" fmla="*/ 295421 h 177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23694" h="1772489" fill="none" extrusionOk="0">
                <a:moveTo>
                  <a:pt x="0" y="295421"/>
                </a:moveTo>
                <a:cubicBezTo>
                  <a:pt x="-26438" y="154824"/>
                  <a:pt x="151458" y="42387"/>
                  <a:pt x="295421" y="0"/>
                </a:cubicBezTo>
                <a:cubicBezTo>
                  <a:pt x="464678" y="-25995"/>
                  <a:pt x="608539" y="56347"/>
                  <a:pt x="777006" y="0"/>
                </a:cubicBezTo>
                <a:cubicBezTo>
                  <a:pt x="945474" y="-56347"/>
                  <a:pt x="1175677" y="57905"/>
                  <a:pt x="1343576" y="0"/>
                </a:cubicBezTo>
                <a:cubicBezTo>
                  <a:pt x="1511475" y="-57905"/>
                  <a:pt x="1721455" y="14637"/>
                  <a:pt x="1825161" y="0"/>
                </a:cubicBezTo>
                <a:cubicBezTo>
                  <a:pt x="1928867" y="-14637"/>
                  <a:pt x="2213736" y="49337"/>
                  <a:pt x="2335074" y="0"/>
                </a:cubicBezTo>
                <a:cubicBezTo>
                  <a:pt x="2456412" y="-49337"/>
                  <a:pt x="2969542" y="76036"/>
                  <a:pt x="3128273" y="0"/>
                </a:cubicBezTo>
                <a:cubicBezTo>
                  <a:pt x="3269066" y="-9494"/>
                  <a:pt x="3441637" y="133666"/>
                  <a:pt x="3423694" y="295421"/>
                </a:cubicBezTo>
                <a:cubicBezTo>
                  <a:pt x="3432420" y="506957"/>
                  <a:pt x="3415063" y="669203"/>
                  <a:pt x="3423694" y="909877"/>
                </a:cubicBezTo>
                <a:cubicBezTo>
                  <a:pt x="3432325" y="1150551"/>
                  <a:pt x="3418113" y="1270378"/>
                  <a:pt x="3423694" y="1477068"/>
                </a:cubicBezTo>
                <a:cubicBezTo>
                  <a:pt x="3442271" y="1607770"/>
                  <a:pt x="3287750" y="1741336"/>
                  <a:pt x="3128273" y="1772489"/>
                </a:cubicBezTo>
                <a:cubicBezTo>
                  <a:pt x="2987395" y="1802775"/>
                  <a:pt x="2659212" y="1733814"/>
                  <a:pt x="2533374" y="1772489"/>
                </a:cubicBezTo>
                <a:cubicBezTo>
                  <a:pt x="2407536" y="1811164"/>
                  <a:pt x="2197021" y="1755339"/>
                  <a:pt x="1938475" y="1772489"/>
                </a:cubicBezTo>
                <a:cubicBezTo>
                  <a:pt x="1679929" y="1789639"/>
                  <a:pt x="1599592" y="1729594"/>
                  <a:pt x="1428562" y="1772489"/>
                </a:cubicBezTo>
                <a:cubicBezTo>
                  <a:pt x="1257532" y="1815384"/>
                  <a:pt x="1181468" y="1729820"/>
                  <a:pt x="946977" y="1772489"/>
                </a:cubicBezTo>
                <a:cubicBezTo>
                  <a:pt x="712487" y="1815158"/>
                  <a:pt x="492956" y="1754160"/>
                  <a:pt x="295421" y="1772489"/>
                </a:cubicBezTo>
                <a:cubicBezTo>
                  <a:pt x="152628" y="1784842"/>
                  <a:pt x="17098" y="1663984"/>
                  <a:pt x="0" y="1477068"/>
                </a:cubicBezTo>
                <a:cubicBezTo>
                  <a:pt x="-55868" y="1198523"/>
                  <a:pt x="14256" y="1138659"/>
                  <a:pt x="0" y="862612"/>
                </a:cubicBezTo>
                <a:cubicBezTo>
                  <a:pt x="-14256" y="586565"/>
                  <a:pt x="42866" y="442496"/>
                  <a:pt x="0" y="295421"/>
                </a:cubicBezTo>
                <a:close/>
              </a:path>
              <a:path w="3423694" h="1772489" stroke="0" extrusionOk="0">
                <a:moveTo>
                  <a:pt x="0" y="295421"/>
                </a:moveTo>
                <a:cubicBezTo>
                  <a:pt x="20950" y="124659"/>
                  <a:pt x="158027" y="32045"/>
                  <a:pt x="295421" y="0"/>
                </a:cubicBezTo>
                <a:cubicBezTo>
                  <a:pt x="399836" y="-19896"/>
                  <a:pt x="566833" y="3696"/>
                  <a:pt x="805334" y="0"/>
                </a:cubicBezTo>
                <a:cubicBezTo>
                  <a:pt x="1043835" y="-3696"/>
                  <a:pt x="1153669" y="23503"/>
                  <a:pt x="1286919" y="0"/>
                </a:cubicBezTo>
                <a:cubicBezTo>
                  <a:pt x="1420170" y="-23503"/>
                  <a:pt x="1646099" y="66501"/>
                  <a:pt x="1881818" y="0"/>
                </a:cubicBezTo>
                <a:cubicBezTo>
                  <a:pt x="2117537" y="-66501"/>
                  <a:pt x="2251680" y="8576"/>
                  <a:pt x="2476717" y="0"/>
                </a:cubicBezTo>
                <a:cubicBezTo>
                  <a:pt x="2701754" y="-8576"/>
                  <a:pt x="2857846" y="69815"/>
                  <a:pt x="3128273" y="0"/>
                </a:cubicBezTo>
                <a:cubicBezTo>
                  <a:pt x="3318620" y="-6908"/>
                  <a:pt x="3422266" y="129027"/>
                  <a:pt x="3423694" y="295421"/>
                </a:cubicBezTo>
                <a:cubicBezTo>
                  <a:pt x="3455910" y="479463"/>
                  <a:pt x="3388717" y="585306"/>
                  <a:pt x="3423694" y="850795"/>
                </a:cubicBezTo>
                <a:cubicBezTo>
                  <a:pt x="3458671" y="1116284"/>
                  <a:pt x="3371835" y="1326127"/>
                  <a:pt x="3423694" y="1477068"/>
                </a:cubicBezTo>
                <a:cubicBezTo>
                  <a:pt x="3452475" y="1667916"/>
                  <a:pt x="3282476" y="1757017"/>
                  <a:pt x="3128273" y="1772489"/>
                </a:cubicBezTo>
                <a:cubicBezTo>
                  <a:pt x="2851371" y="1779736"/>
                  <a:pt x="2838163" y="1763204"/>
                  <a:pt x="2561703" y="1772489"/>
                </a:cubicBezTo>
                <a:cubicBezTo>
                  <a:pt x="2285243" y="1781774"/>
                  <a:pt x="2230163" y="1770279"/>
                  <a:pt x="1938475" y="1772489"/>
                </a:cubicBezTo>
                <a:cubicBezTo>
                  <a:pt x="1646787" y="1774699"/>
                  <a:pt x="1550581" y="1772062"/>
                  <a:pt x="1428562" y="1772489"/>
                </a:cubicBezTo>
                <a:cubicBezTo>
                  <a:pt x="1306543" y="1772916"/>
                  <a:pt x="1068326" y="1730426"/>
                  <a:pt x="918648" y="1772489"/>
                </a:cubicBezTo>
                <a:cubicBezTo>
                  <a:pt x="768970" y="1814552"/>
                  <a:pt x="535129" y="1756160"/>
                  <a:pt x="295421" y="1772489"/>
                </a:cubicBezTo>
                <a:cubicBezTo>
                  <a:pt x="117854" y="1779858"/>
                  <a:pt x="-5574" y="1630645"/>
                  <a:pt x="0" y="1477068"/>
                </a:cubicBezTo>
                <a:cubicBezTo>
                  <a:pt x="-17482" y="1319999"/>
                  <a:pt x="8652" y="1039943"/>
                  <a:pt x="0" y="921694"/>
                </a:cubicBezTo>
                <a:cubicBezTo>
                  <a:pt x="-8652" y="803445"/>
                  <a:pt x="13035" y="550584"/>
                  <a:pt x="0" y="295421"/>
                </a:cubicBezTo>
                <a:close/>
              </a:path>
            </a:pathLst>
          </a:custGeom>
          <a:solidFill>
            <a:srgbClr val="FBCC9F">
              <a:alpha val="42000"/>
            </a:srgbClr>
          </a:solidFill>
          <a:ln w="38100">
            <a:solidFill>
              <a:srgbClr val="EA7F1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040240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000" dirty="0"/>
              <a:t>Ami megtartott:</a:t>
            </a:r>
          </a:p>
          <a:p>
            <a:r>
              <a:rPr lang="hu-HU" sz="2000" dirty="0"/>
              <a:t>Kisagy</a:t>
            </a:r>
          </a:p>
          <a:p>
            <a:r>
              <a:rPr lang="hu-HU" sz="2000" dirty="0" err="1"/>
              <a:t>Superior</a:t>
            </a:r>
            <a:r>
              <a:rPr lang="hu-HU" sz="2000" dirty="0"/>
              <a:t> </a:t>
            </a:r>
            <a:r>
              <a:rPr lang="hu-HU" sz="2000" dirty="0" err="1"/>
              <a:t>temporalis</a:t>
            </a:r>
            <a:r>
              <a:rPr lang="hu-HU" sz="2000" dirty="0"/>
              <a:t> </a:t>
            </a:r>
            <a:r>
              <a:rPr lang="hu-HU" sz="2000" dirty="0" err="1"/>
              <a:t>gyrus</a:t>
            </a:r>
            <a:endParaRPr lang="hu-HU" sz="2000" dirty="0"/>
          </a:p>
          <a:p>
            <a:r>
              <a:rPr lang="hu-HU" sz="2000" dirty="0" err="1"/>
              <a:t>Pre</a:t>
            </a:r>
            <a:r>
              <a:rPr lang="hu-HU" sz="2000" dirty="0"/>
              <a:t>- és </a:t>
            </a:r>
            <a:r>
              <a:rPr lang="hu-HU" sz="2000" dirty="0" err="1"/>
              <a:t>orbitofrontális</a:t>
            </a:r>
            <a:r>
              <a:rPr lang="hu-HU" sz="2000" dirty="0"/>
              <a:t> t.</a:t>
            </a:r>
          </a:p>
        </p:txBody>
      </p:sp>
      <p:pic>
        <p:nvPicPr>
          <p:cNvPr id="28" name="Ábra 27" descr="Alma körvonalas">
            <a:extLst>
              <a:ext uri="{FF2B5EF4-FFF2-40B4-BE49-F238E27FC236}">
                <a16:creationId xmlns:a16="http://schemas.microsoft.com/office/drawing/2014/main" id="{CD675E93-2E34-7EFF-EF12-50BD61F2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410" y="225789"/>
            <a:ext cx="882228" cy="882228"/>
          </a:xfrm>
          <a:prstGeom prst="rect">
            <a:avLst/>
          </a:prstGeom>
        </p:spPr>
      </p:pic>
      <p:pic>
        <p:nvPicPr>
          <p:cNvPr id="32" name="Ábra 31" descr="Komposztálás egyszínű kitöltéssel">
            <a:extLst>
              <a:ext uri="{FF2B5EF4-FFF2-40B4-BE49-F238E27FC236}">
                <a16:creationId xmlns:a16="http://schemas.microsoft.com/office/drawing/2014/main" id="{6EDD72D2-908D-41B2-FB71-0BF00C845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081" y="2465509"/>
            <a:ext cx="711589" cy="711589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C473F952-DF16-82A9-49DC-7E2ED58DD0E7}"/>
              </a:ext>
            </a:extLst>
          </p:cNvPr>
          <p:cNvSpPr txBox="1"/>
          <p:nvPr/>
        </p:nvSpPr>
        <p:spPr>
          <a:xfrm>
            <a:off x="6450474" y="5934137"/>
            <a:ext cx="53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Orbitális és mediális </a:t>
            </a:r>
            <a:r>
              <a:rPr lang="hu-HU" sz="2000" b="1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prefrontális</a:t>
            </a:r>
            <a:r>
              <a:rPr lang="hu-HU" sz="2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 kéregben</a:t>
            </a:r>
          </a:p>
        </p:txBody>
      </p:sp>
      <p:cxnSp>
        <p:nvCxnSpPr>
          <p:cNvPr id="34" name="Elbow Connector 10">
            <a:extLst>
              <a:ext uri="{FF2B5EF4-FFF2-40B4-BE49-F238E27FC236}">
                <a16:creationId xmlns:a16="http://schemas.microsoft.com/office/drawing/2014/main" id="{0D40C1C8-C427-AE31-40E5-04C3BB58AED9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4758508" y="5826862"/>
            <a:ext cx="1691967" cy="307331"/>
          </a:xfrm>
          <a:prstGeom prst="bentConnector3">
            <a:avLst>
              <a:gd name="adj1" fmla="val 50000"/>
            </a:avLst>
          </a:prstGeom>
          <a:ln w="28575">
            <a:solidFill>
              <a:srgbClr val="EA7F1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6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DE00041-150A-0639-DF61-33272FAE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2513013" cy="28194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D68D390-5EEB-80BC-7967-179DC674019B}"/>
              </a:ext>
            </a:extLst>
          </p:cNvPr>
          <p:cNvSpPr txBox="1"/>
          <p:nvPr/>
        </p:nvSpPr>
        <p:spPr>
          <a:xfrm>
            <a:off x="225552" y="4152105"/>
            <a:ext cx="2513013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IPS cs</a:t>
            </a:r>
            <a:r>
              <a:rPr lang="hu-HU" sz="2000" dirty="0" err="1">
                <a:solidFill>
                  <a:srgbClr val="FFFFFF"/>
                </a:solidFill>
              </a:rPr>
              <a:t>ökkenés</a:t>
            </a:r>
            <a:r>
              <a:rPr lang="hu-HU" sz="2000" dirty="0">
                <a:solidFill>
                  <a:srgbClr val="FFFFFF"/>
                </a:solidFill>
              </a:rPr>
              <a:t> p</a:t>
            </a:r>
            <a:r>
              <a:rPr lang="en-US" sz="2000" dirty="0">
                <a:solidFill>
                  <a:srgbClr val="FFFFFF"/>
                </a:solidFill>
              </a:rPr>
              <a:t>&lt;0,01</a:t>
            </a:r>
            <a:endParaRPr lang="hu-HU" sz="2000" dirty="0">
              <a:solidFill>
                <a:srgbClr val="FFFFFF"/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6F54D759-1EBA-36E9-F2E5-77CC0109C4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80CBE8D-03D4-B591-2BC9-520477319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988" y="1295400"/>
            <a:ext cx="9066213" cy="28194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C25B725-6BA1-C1DF-EDC5-721056BE0F20}"/>
              </a:ext>
            </a:extLst>
          </p:cNvPr>
          <p:cNvSpPr txBox="1"/>
          <p:nvPr/>
        </p:nvSpPr>
        <p:spPr>
          <a:xfrm>
            <a:off x="2820988" y="4152106"/>
            <a:ext cx="9066213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hu-HU" sz="2000" dirty="0">
                <a:solidFill>
                  <a:srgbClr val="FFFFFF"/>
                </a:solidFill>
              </a:rPr>
              <a:t>Relatív </a:t>
            </a:r>
            <a:r>
              <a:rPr lang="hu-HU" sz="2000" dirty="0" err="1">
                <a:solidFill>
                  <a:srgbClr val="FFFFFF"/>
                </a:solidFill>
              </a:rPr>
              <a:t>hipoccampális</a:t>
            </a:r>
            <a:r>
              <a:rPr lang="hu-HU" sz="2000" dirty="0">
                <a:solidFill>
                  <a:srgbClr val="FFFFFF"/>
                </a:solidFill>
              </a:rPr>
              <a:t> méretváltozás p</a:t>
            </a:r>
            <a:r>
              <a:rPr lang="en-US" sz="2000" dirty="0">
                <a:solidFill>
                  <a:srgbClr val="FFFFFF"/>
                </a:solidFill>
              </a:rPr>
              <a:t>&lt;0,05</a:t>
            </a:r>
            <a:endParaRPr lang="hu-HU" sz="2000" dirty="0">
              <a:solidFill>
                <a:srgbClr val="FFFFFF"/>
              </a:solidFill>
            </a:endParaRPr>
          </a:p>
        </p:txBody>
      </p:sp>
      <p:pic>
        <p:nvPicPr>
          <p:cNvPr id="7" name="Ábra 6" descr="Jobb és bal agyfélteke egyszínű kitöltéssel">
            <a:extLst>
              <a:ext uri="{FF2B5EF4-FFF2-40B4-BE49-F238E27FC236}">
                <a16:creationId xmlns:a16="http://schemas.microsoft.com/office/drawing/2014/main" id="{93D89129-A111-D005-FA3C-9F142220D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3111" y="533508"/>
            <a:ext cx="914400" cy="914400"/>
          </a:xfrm>
          <a:prstGeom prst="rect">
            <a:avLst/>
          </a:prstGeom>
        </p:spPr>
      </p:pic>
      <p:pic>
        <p:nvPicPr>
          <p:cNvPr id="9" name="Ábra 8" descr="Szempillák körvonalas">
            <a:extLst>
              <a:ext uri="{FF2B5EF4-FFF2-40B4-BE49-F238E27FC236}">
                <a16:creationId xmlns:a16="http://schemas.microsoft.com/office/drawing/2014/main" id="{A8C1137D-E074-D4FD-D7DE-E902BB19F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54529" y="323991"/>
            <a:ext cx="914400" cy="914400"/>
          </a:xfrm>
          <a:prstGeom prst="rect">
            <a:avLst/>
          </a:prstGeom>
        </p:spPr>
      </p:pic>
      <p:pic>
        <p:nvPicPr>
          <p:cNvPr id="13" name="Ábra 12" descr="Szem egyszínű kitöltéssel">
            <a:extLst>
              <a:ext uri="{FF2B5EF4-FFF2-40B4-BE49-F238E27FC236}">
                <a16:creationId xmlns:a16="http://schemas.microsoft.com/office/drawing/2014/main" id="{966B7251-7951-2F31-0718-0178D3AA1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21" y="409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74F1BA8-7E99-6336-C252-9A6E3A65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104" y="268484"/>
            <a:ext cx="6274289" cy="1325563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b="1" dirty="0" err="1">
                <a:ln/>
                <a:solidFill>
                  <a:srgbClr val="B53067"/>
                </a:solidFill>
              </a:rPr>
              <a:t>Hiperszocialitás</a:t>
            </a:r>
            <a:r>
              <a:rPr lang="hu-HU" b="1" dirty="0">
                <a:ln/>
                <a:solidFill>
                  <a:srgbClr val="B53067"/>
                </a:solidFill>
              </a:rPr>
              <a:t> árnyékában</a:t>
            </a:r>
            <a:br>
              <a:rPr lang="hu-HU" b="1" dirty="0">
                <a:ln/>
                <a:solidFill>
                  <a:srgbClr val="B53067"/>
                </a:solidFill>
              </a:rPr>
            </a:br>
            <a:r>
              <a:rPr lang="hu-HU" b="1" dirty="0">
                <a:ln/>
                <a:solidFill>
                  <a:srgbClr val="B53067"/>
                </a:solidFill>
              </a:rPr>
              <a:t>		- elmélet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Ábra 26" descr="Férfi és nő egyszínű kitöltéssel">
            <a:extLst>
              <a:ext uri="{FF2B5EF4-FFF2-40B4-BE49-F238E27FC236}">
                <a16:creationId xmlns:a16="http://schemas.microsoft.com/office/drawing/2014/main" id="{C2405BAB-7643-42C4-11DF-94E40A8EE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525" y="4030167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6E4216AE-0DD0-02E5-641C-27F7BC62F043}"/>
              </a:ext>
            </a:extLst>
          </p:cNvPr>
          <p:cNvSpPr txBox="1"/>
          <p:nvPr/>
        </p:nvSpPr>
        <p:spPr>
          <a:xfrm>
            <a:off x="6205161" y="1825625"/>
            <a:ext cx="5328000" cy="2052000"/>
          </a:xfrm>
          <a:custGeom>
            <a:avLst/>
            <a:gdLst>
              <a:gd name="connsiteX0" fmla="*/ 0 w 5328000"/>
              <a:gd name="connsiteY0" fmla="*/ 0 h 2052000"/>
              <a:gd name="connsiteX1" fmla="*/ 645280 w 5328000"/>
              <a:gd name="connsiteY1" fmla="*/ 0 h 2052000"/>
              <a:gd name="connsiteX2" fmla="*/ 1237280 w 5328000"/>
              <a:gd name="connsiteY2" fmla="*/ 0 h 2052000"/>
              <a:gd name="connsiteX3" fmla="*/ 1776000 w 5328000"/>
              <a:gd name="connsiteY3" fmla="*/ 0 h 2052000"/>
              <a:gd name="connsiteX4" fmla="*/ 2261440 w 5328000"/>
              <a:gd name="connsiteY4" fmla="*/ 0 h 2052000"/>
              <a:gd name="connsiteX5" fmla="*/ 2693600 w 5328000"/>
              <a:gd name="connsiteY5" fmla="*/ 0 h 2052000"/>
              <a:gd name="connsiteX6" fmla="*/ 3232320 w 5328000"/>
              <a:gd name="connsiteY6" fmla="*/ 0 h 2052000"/>
              <a:gd name="connsiteX7" fmla="*/ 3717760 w 5328000"/>
              <a:gd name="connsiteY7" fmla="*/ 0 h 2052000"/>
              <a:gd name="connsiteX8" fmla="*/ 4309760 w 5328000"/>
              <a:gd name="connsiteY8" fmla="*/ 0 h 2052000"/>
              <a:gd name="connsiteX9" fmla="*/ 5328000 w 5328000"/>
              <a:gd name="connsiteY9" fmla="*/ 0 h 2052000"/>
              <a:gd name="connsiteX10" fmla="*/ 5328000 w 5328000"/>
              <a:gd name="connsiteY10" fmla="*/ 451440 h 2052000"/>
              <a:gd name="connsiteX11" fmla="*/ 5328000 w 5328000"/>
              <a:gd name="connsiteY11" fmla="*/ 902880 h 2052000"/>
              <a:gd name="connsiteX12" fmla="*/ 5328000 w 5328000"/>
              <a:gd name="connsiteY12" fmla="*/ 1374840 h 2052000"/>
              <a:gd name="connsiteX13" fmla="*/ 5328000 w 5328000"/>
              <a:gd name="connsiteY13" fmla="*/ 2052000 h 2052000"/>
              <a:gd name="connsiteX14" fmla="*/ 4682720 w 5328000"/>
              <a:gd name="connsiteY14" fmla="*/ 2052000 h 2052000"/>
              <a:gd name="connsiteX15" fmla="*/ 4037440 w 5328000"/>
              <a:gd name="connsiteY15" fmla="*/ 2052000 h 2052000"/>
              <a:gd name="connsiteX16" fmla="*/ 3498720 w 5328000"/>
              <a:gd name="connsiteY16" fmla="*/ 2052000 h 2052000"/>
              <a:gd name="connsiteX17" fmla="*/ 2853440 w 5328000"/>
              <a:gd name="connsiteY17" fmla="*/ 2052000 h 2052000"/>
              <a:gd name="connsiteX18" fmla="*/ 2261440 w 5328000"/>
              <a:gd name="connsiteY18" fmla="*/ 2052000 h 2052000"/>
              <a:gd name="connsiteX19" fmla="*/ 1722720 w 5328000"/>
              <a:gd name="connsiteY19" fmla="*/ 2052000 h 2052000"/>
              <a:gd name="connsiteX20" fmla="*/ 1237280 w 5328000"/>
              <a:gd name="connsiteY20" fmla="*/ 2052000 h 2052000"/>
              <a:gd name="connsiteX21" fmla="*/ 538720 w 5328000"/>
              <a:gd name="connsiteY21" fmla="*/ 2052000 h 2052000"/>
              <a:gd name="connsiteX22" fmla="*/ 0 w 5328000"/>
              <a:gd name="connsiteY22" fmla="*/ 2052000 h 2052000"/>
              <a:gd name="connsiteX23" fmla="*/ 0 w 5328000"/>
              <a:gd name="connsiteY23" fmla="*/ 1600560 h 2052000"/>
              <a:gd name="connsiteX24" fmla="*/ 0 w 5328000"/>
              <a:gd name="connsiteY24" fmla="*/ 1067040 h 2052000"/>
              <a:gd name="connsiteX25" fmla="*/ 0 w 5328000"/>
              <a:gd name="connsiteY25" fmla="*/ 574560 h 2052000"/>
              <a:gd name="connsiteX26" fmla="*/ 0 w 5328000"/>
              <a:gd name="connsiteY26" fmla="*/ 0 h 20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28000" h="2052000" fill="none" extrusionOk="0">
                <a:moveTo>
                  <a:pt x="0" y="0"/>
                </a:moveTo>
                <a:cubicBezTo>
                  <a:pt x="203442" y="-47368"/>
                  <a:pt x="441112" y="38674"/>
                  <a:pt x="645280" y="0"/>
                </a:cubicBezTo>
                <a:cubicBezTo>
                  <a:pt x="849448" y="-38674"/>
                  <a:pt x="1024931" y="12394"/>
                  <a:pt x="1237280" y="0"/>
                </a:cubicBezTo>
                <a:cubicBezTo>
                  <a:pt x="1449629" y="-12394"/>
                  <a:pt x="1512333" y="31274"/>
                  <a:pt x="1776000" y="0"/>
                </a:cubicBezTo>
                <a:cubicBezTo>
                  <a:pt x="2039667" y="-31274"/>
                  <a:pt x="2124170" y="18576"/>
                  <a:pt x="2261440" y="0"/>
                </a:cubicBezTo>
                <a:cubicBezTo>
                  <a:pt x="2398710" y="-18576"/>
                  <a:pt x="2531975" y="2845"/>
                  <a:pt x="2693600" y="0"/>
                </a:cubicBezTo>
                <a:cubicBezTo>
                  <a:pt x="2855225" y="-2845"/>
                  <a:pt x="3081864" y="28077"/>
                  <a:pt x="3232320" y="0"/>
                </a:cubicBezTo>
                <a:cubicBezTo>
                  <a:pt x="3382776" y="-28077"/>
                  <a:pt x="3617583" y="21948"/>
                  <a:pt x="3717760" y="0"/>
                </a:cubicBezTo>
                <a:cubicBezTo>
                  <a:pt x="3817937" y="-21948"/>
                  <a:pt x="4147800" y="45903"/>
                  <a:pt x="4309760" y="0"/>
                </a:cubicBezTo>
                <a:cubicBezTo>
                  <a:pt x="4471720" y="-45903"/>
                  <a:pt x="5089220" y="34653"/>
                  <a:pt x="5328000" y="0"/>
                </a:cubicBezTo>
                <a:cubicBezTo>
                  <a:pt x="5368143" y="131907"/>
                  <a:pt x="5301593" y="235124"/>
                  <a:pt x="5328000" y="451440"/>
                </a:cubicBezTo>
                <a:cubicBezTo>
                  <a:pt x="5354407" y="667756"/>
                  <a:pt x="5304208" y="708814"/>
                  <a:pt x="5328000" y="902880"/>
                </a:cubicBezTo>
                <a:cubicBezTo>
                  <a:pt x="5351792" y="1096946"/>
                  <a:pt x="5271401" y="1182839"/>
                  <a:pt x="5328000" y="1374840"/>
                </a:cubicBezTo>
                <a:cubicBezTo>
                  <a:pt x="5384599" y="1566841"/>
                  <a:pt x="5292987" y="1880487"/>
                  <a:pt x="5328000" y="2052000"/>
                </a:cubicBezTo>
                <a:cubicBezTo>
                  <a:pt x="5012236" y="2107532"/>
                  <a:pt x="4881891" y="1990213"/>
                  <a:pt x="4682720" y="2052000"/>
                </a:cubicBezTo>
                <a:cubicBezTo>
                  <a:pt x="4483549" y="2113787"/>
                  <a:pt x="4227497" y="2002220"/>
                  <a:pt x="4037440" y="2052000"/>
                </a:cubicBezTo>
                <a:cubicBezTo>
                  <a:pt x="3847383" y="2101780"/>
                  <a:pt x="3766812" y="2038770"/>
                  <a:pt x="3498720" y="2052000"/>
                </a:cubicBezTo>
                <a:cubicBezTo>
                  <a:pt x="3230628" y="2065230"/>
                  <a:pt x="3038363" y="2050637"/>
                  <a:pt x="2853440" y="2052000"/>
                </a:cubicBezTo>
                <a:cubicBezTo>
                  <a:pt x="2668517" y="2053363"/>
                  <a:pt x="2451394" y="2016523"/>
                  <a:pt x="2261440" y="2052000"/>
                </a:cubicBezTo>
                <a:cubicBezTo>
                  <a:pt x="2071486" y="2087477"/>
                  <a:pt x="1854763" y="2008464"/>
                  <a:pt x="1722720" y="2052000"/>
                </a:cubicBezTo>
                <a:cubicBezTo>
                  <a:pt x="1590677" y="2095536"/>
                  <a:pt x="1347813" y="2012664"/>
                  <a:pt x="1237280" y="2052000"/>
                </a:cubicBezTo>
                <a:cubicBezTo>
                  <a:pt x="1126747" y="2091336"/>
                  <a:pt x="822037" y="1997530"/>
                  <a:pt x="538720" y="2052000"/>
                </a:cubicBezTo>
                <a:cubicBezTo>
                  <a:pt x="255403" y="2106470"/>
                  <a:pt x="196278" y="2022797"/>
                  <a:pt x="0" y="2052000"/>
                </a:cubicBezTo>
                <a:cubicBezTo>
                  <a:pt x="-3235" y="1877950"/>
                  <a:pt x="25609" y="1803797"/>
                  <a:pt x="0" y="1600560"/>
                </a:cubicBezTo>
                <a:cubicBezTo>
                  <a:pt x="-25609" y="1397323"/>
                  <a:pt x="55259" y="1260322"/>
                  <a:pt x="0" y="1067040"/>
                </a:cubicBezTo>
                <a:cubicBezTo>
                  <a:pt x="-55259" y="873758"/>
                  <a:pt x="18549" y="714176"/>
                  <a:pt x="0" y="574560"/>
                </a:cubicBezTo>
                <a:cubicBezTo>
                  <a:pt x="-18549" y="434944"/>
                  <a:pt x="27663" y="259318"/>
                  <a:pt x="0" y="0"/>
                </a:cubicBezTo>
                <a:close/>
              </a:path>
              <a:path w="5328000" h="2052000" stroke="0" extrusionOk="0">
                <a:moveTo>
                  <a:pt x="0" y="0"/>
                </a:moveTo>
                <a:cubicBezTo>
                  <a:pt x="144096" y="-62966"/>
                  <a:pt x="494978" y="38670"/>
                  <a:pt x="645280" y="0"/>
                </a:cubicBezTo>
                <a:cubicBezTo>
                  <a:pt x="795582" y="-38670"/>
                  <a:pt x="1082578" y="27415"/>
                  <a:pt x="1237280" y="0"/>
                </a:cubicBezTo>
                <a:cubicBezTo>
                  <a:pt x="1391982" y="-27415"/>
                  <a:pt x="1686878" y="50863"/>
                  <a:pt x="1935840" y="0"/>
                </a:cubicBezTo>
                <a:cubicBezTo>
                  <a:pt x="2184802" y="-50863"/>
                  <a:pt x="2179919" y="44853"/>
                  <a:pt x="2368000" y="0"/>
                </a:cubicBezTo>
                <a:cubicBezTo>
                  <a:pt x="2556081" y="-44853"/>
                  <a:pt x="2826340" y="10011"/>
                  <a:pt x="2960000" y="0"/>
                </a:cubicBezTo>
                <a:cubicBezTo>
                  <a:pt x="3093660" y="-10011"/>
                  <a:pt x="3426826" y="42721"/>
                  <a:pt x="3552000" y="0"/>
                </a:cubicBezTo>
                <a:cubicBezTo>
                  <a:pt x="3677174" y="-42721"/>
                  <a:pt x="3846712" y="45679"/>
                  <a:pt x="4037440" y="0"/>
                </a:cubicBezTo>
                <a:cubicBezTo>
                  <a:pt x="4228168" y="-45679"/>
                  <a:pt x="4460340" y="60077"/>
                  <a:pt x="4576160" y="0"/>
                </a:cubicBezTo>
                <a:cubicBezTo>
                  <a:pt x="4691980" y="-60077"/>
                  <a:pt x="5018014" y="6146"/>
                  <a:pt x="5328000" y="0"/>
                </a:cubicBezTo>
                <a:cubicBezTo>
                  <a:pt x="5335607" y="180709"/>
                  <a:pt x="5323518" y="318456"/>
                  <a:pt x="5328000" y="451440"/>
                </a:cubicBezTo>
                <a:cubicBezTo>
                  <a:pt x="5332482" y="584424"/>
                  <a:pt x="5306479" y="740993"/>
                  <a:pt x="5328000" y="984960"/>
                </a:cubicBezTo>
                <a:cubicBezTo>
                  <a:pt x="5349521" y="1228927"/>
                  <a:pt x="5269483" y="1300196"/>
                  <a:pt x="5328000" y="1518480"/>
                </a:cubicBezTo>
                <a:cubicBezTo>
                  <a:pt x="5386517" y="1736764"/>
                  <a:pt x="5292474" y="1816186"/>
                  <a:pt x="5328000" y="2052000"/>
                </a:cubicBezTo>
                <a:cubicBezTo>
                  <a:pt x="5120863" y="2102326"/>
                  <a:pt x="4905923" y="2006833"/>
                  <a:pt x="4736000" y="2052000"/>
                </a:cubicBezTo>
                <a:cubicBezTo>
                  <a:pt x="4566077" y="2097167"/>
                  <a:pt x="4475849" y="2019407"/>
                  <a:pt x="4250560" y="2052000"/>
                </a:cubicBezTo>
                <a:cubicBezTo>
                  <a:pt x="4025271" y="2084593"/>
                  <a:pt x="4013998" y="2005414"/>
                  <a:pt x="3818400" y="2052000"/>
                </a:cubicBezTo>
                <a:cubicBezTo>
                  <a:pt x="3622802" y="2098586"/>
                  <a:pt x="3491878" y="2009382"/>
                  <a:pt x="3279680" y="2052000"/>
                </a:cubicBezTo>
                <a:cubicBezTo>
                  <a:pt x="3067482" y="2094618"/>
                  <a:pt x="2995371" y="2034299"/>
                  <a:pt x="2847520" y="2052000"/>
                </a:cubicBezTo>
                <a:cubicBezTo>
                  <a:pt x="2699669" y="2069701"/>
                  <a:pt x="2527949" y="2042622"/>
                  <a:pt x="2415360" y="2052000"/>
                </a:cubicBezTo>
                <a:cubicBezTo>
                  <a:pt x="2302771" y="2061378"/>
                  <a:pt x="2085110" y="1978462"/>
                  <a:pt x="1770080" y="2052000"/>
                </a:cubicBezTo>
                <a:cubicBezTo>
                  <a:pt x="1455050" y="2125538"/>
                  <a:pt x="1241209" y="1999295"/>
                  <a:pt x="1071520" y="2052000"/>
                </a:cubicBezTo>
                <a:cubicBezTo>
                  <a:pt x="901831" y="2104705"/>
                  <a:pt x="784343" y="2022240"/>
                  <a:pt x="586080" y="2052000"/>
                </a:cubicBezTo>
                <a:cubicBezTo>
                  <a:pt x="387817" y="2081760"/>
                  <a:pt x="158860" y="2016637"/>
                  <a:pt x="0" y="2052000"/>
                </a:cubicBezTo>
                <a:cubicBezTo>
                  <a:pt x="-10957" y="1902176"/>
                  <a:pt x="33303" y="1708553"/>
                  <a:pt x="0" y="1600560"/>
                </a:cubicBezTo>
                <a:cubicBezTo>
                  <a:pt x="-33303" y="1492567"/>
                  <a:pt x="21436" y="1231831"/>
                  <a:pt x="0" y="1108080"/>
                </a:cubicBezTo>
                <a:cubicBezTo>
                  <a:pt x="-21436" y="984329"/>
                  <a:pt x="33440" y="737433"/>
                  <a:pt x="0" y="595080"/>
                </a:cubicBezTo>
                <a:cubicBezTo>
                  <a:pt x="-33440" y="452727"/>
                  <a:pt x="9718" y="28890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34000"/>
            </a:schemeClr>
          </a:solidFill>
          <a:ln w="38100">
            <a:solidFill>
              <a:srgbClr val="7A2044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Ábra 24" descr="Koccintás egyszínű kitöltéssel">
            <a:extLst>
              <a:ext uri="{FF2B5EF4-FFF2-40B4-BE49-F238E27FC236}">
                <a16:creationId xmlns:a16="http://schemas.microsoft.com/office/drawing/2014/main" id="{B9152950-AEBD-CF5A-6FCB-3C4462AAF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8750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8" name="TextBox 5">
            <a:extLst>
              <a:ext uri="{FF2B5EF4-FFF2-40B4-BE49-F238E27FC236}">
                <a16:creationId xmlns:a16="http://schemas.microsoft.com/office/drawing/2014/main" id="{7476CFC5-773E-F601-3A05-3CDEF737888D}"/>
              </a:ext>
            </a:extLst>
          </p:cNvPr>
          <p:cNvSpPr txBox="1"/>
          <p:nvPr/>
        </p:nvSpPr>
        <p:spPr>
          <a:xfrm>
            <a:off x="6205160" y="4146703"/>
            <a:ext cx="5327999" cy="2118670"/>
          </a:xfrm>
          <a:custGeom>
            <a:avLst/>
            <a:gdLst>
              <a:gd name="connsiteX0" fmla="*/ 0 w 5327999"/>
              <a:gd name="connsiteY0" fmla="*/ 0 h 2118670"/>
              <a:gd name="connsiteX1" fmla="*/ 645280 w 5327999"/>
              <a:gd name="connsiteY1" fmla="*/ 0 h 2118670"/>
              <a:gd name="connsiteX2" fmla="*/ 1237280 w 5327999"/>
              <a:gd name="connsiteY2" fmla="*/ 0 h 2118670"/>
              <a:gd name="connsiteX3" fmla="*/ 1776000 w 5327999"/>
              <a:gd name="connsiteY3" fmla="*/ 0 h 2118670"/>
              <a:gd name="connsiteX4" fmla="*/ 2261440 w 5327999"/>
              <a:gd name="connsiteY4" fmla="*/ 0 h 2118670"/>
              <a:gd name="connsiteX5" fmla="*/ 2693599 w 5327999"/>
              <a:gd name="connsiteY5" fmla="*/ 0 h 2118670"/>
              <a:gd name="connsiteX6" fmla="*/ 3232319 w 5327999"/>
              <a:gd name="connsiteY6" fmla="*/ 0 h 2118670"/>
              <a:gd name="connsiteX7" fmla="*/ 3717759 w 5327999"/>
              <a:gd name="connsiteY7" fmla="*/ 0 h 2118670"/>
              <a:gd name="connsiteX8" fmla="*/ 4309759 w 5327999"/>
              <a:gd name="connsiteY8" fmla="*/ 0 h 2118670"/>
              <a:gd name="connsiteX9" fmla="*/ 5327999 w 5327999"/>
              <a:gd name="connsiteY9" fmla="*/ 0 h 2118670"/>
              <a:gd name="connsiteX10" fmla="*/ 5327999 w 5327999"/>
              <a:gd name="connsiteY10" fmla="*/ 466107 h 2118670"/>
              <a:gd name="connsiteX11" fmla="*/ 5327999 w 5327999"/>
              <a:gd name="connsiteY11" fmla="*/ 932215 h 2118670"/>
              <a:gd name="connsiteX12" fmla="*/ 5327999 w 5327999"/>
              <a:gd name="connsiteY12" fmla="*/ 1419509 h 2118670"/>
              <a:gd name="connsiteX13" fmla="*/ 5327999 w 5327999"/>
              <a:gd name="connsiteY13" fmla="*/ 2118670 h 2118670"/>
              <a:gd name="connsiteX14" fmla="*/ 4682719 w 5327999"/>
              <a:gd name="connsiteY14" fmla="*/ 2118670 h 2118670"/>
              <a:gd name="connsiteX15" fmla="*/ 4037439 w 5327999"/>
              <a:gd name="connsiteY15" fmla="*/ 2118670 h 2118670"/>
              <a:gd name="connsiteX16" fmla="*/ 3498719 w 5327999"/>
              <a:gd name="connsiteY16" fmla="*/ 2118670 h 2118670"/>
              <a:gd name="connsiteX17" fmla="*/ 2853439 w 5327999"/>
              <a:gd name="connsiteY17" fmla="*/ 2118670 h 2118670"/>
              <a:gd name="connsiteX18" fmla="*/ 2261440 w 5327999"/>
              <a:gd name="connsiteY18" fmla="*/ 2118670 h 2118670"/>
              <a:gd name="connsiteX19" fmla="*/ 1722720 w 5327999"/>
              <a:gd name="connsiteY19" fmla="*/ 2118670 h 2118670"/>
              <a:gd name="connsiteX20" fmla="*/ 1237280 w 5327999"/>
              <a:gd name="connsiteY20" fmla="*/ 2118670 h 2118670"/>
              <a:gd name="connsiteX21" fmla="*/ 538720 w 5327999"/>
              <a:gd name="connsiteY21" fmla="*/ 2118670 h 2118670"/>
              <a:gd name="connsiteX22" fmla="*/ 0 w 5327999"/>
              <a:gd name="connsiteY22" fmla="*/ 2118670 h 2118670"/>
              <a:gd name="connsiteX23" fmla="*/ 0 w 5327999"/>
              <a:gd name="connsiteY23" fmla="*/ 1652563 h 2118670"/>
              <a:gd name="connsiteX24" fmla="*/ 0 w 5327999"/>
              <a:gd name="connsiteY24" fmla="*/ 1101708 h 2118670"/>
              <a:gd name="connsiteX25" fmla="*/ 0 w 5327999"/>
              <a:gd name="connsiteY25" fmla="*/ 593228 h 2118670"/>
              <a:gd name="connsiteX26" fmla="*/ 0 w 5327999"/>
              <a:gd name="connsiteY26" fmla="*/ 0 h 211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27999" h="2118670" fill="none" extrusionOk="0">
                <a:moveTo>
                  <a:pt x="0" y="0"/>
                </a:moveTo>
                <a:cubicBezTo>
                  <a:pt x="203442" y="-47368"/>
                  <a:pt x="441112" y="38674"/>
                  <a:pt x="645280" y="0"/>
                </a:cubicBezTo>
                <a:cubicBezTo>
                  <a:pt x="849448" y="-38674"/>
                  <a:pt x="1024931" y="12394"/>
                  <a:pt x="1237280" y="0"/>
                </a:cubicBezTo>
                <a:cubicBezTo>
                  <a:pt x="1449629" y="-12394"/>
                  <a:pt x="1512333" y="31274"/>
                  <a:pt x="1776000" y="0"/>
                </a:cubicBezTo>
                <a:cubicBezTo>
                  <a:pt x="2039667" y="-31274"/>
                  <a:pt x="2124170" y="18576"/>
                  <a:pt x="2261440" y="0"/>
                </a:cubicBezTo>
                <a:cubicBezTo>
                  <a:pt x="2398710" y="-18576"/>
                  <a:pt x="2538788" y="6357"/>
                  <a:pt x="2693599" y="0"/>
                </a:cubicBezTo>
                <a:cubicBezTo>
                  <a:pt x="2848410" y="-6357"/>
                  <a:pt x="3081863" y="28077"/>
                  <a:pt x="3232319" y="0"/>
                </a:cubicBezTo>
                <a:cubicBezTo>
                  <a:pt x="3382775" y="-28077"/>
                  <a:pt x="3617582" y="21948"/>
                  <a:pt x="3717759" y="0"/>
                </a:cubicBezTo>
                <a:cubicBezTo>
                  <a:pt x="3817936" y="-21948"/>
                  <a:pt x="4147799" y="45903"/>
                  <a:pt x="4309759" y="0"/>
                </a:cubicBezTo>
                <a:cubicBezTo>
                  <a:pt x="4471719" y="-45903"/>
                  <a:pt x="5089219" y="34653"/>
                  <a:pt x="5327999" y="0"/>
                </a:cubicBezTo>
                <a:cubicBezTo>
                  <a:pt x="5348066" y="220418"/>
                  <a:pt x="5316846" y="279287"/>
                  <a:pt x="5327999" y="466107"/>
                </a:cubicBezTo>
                <a:cubicBezTo>
                  <a:pt x="5339152" y="652927"/>
                  <a:pt x="5299893" y="777743"/>
                  <a:pt x="5327999" y="932215"/>
                </a:cubicBezTo>
                <a:cubicBezTo>
                  <a:pt x="5356105" y="1086687"/>
                  <a:pt x="5280566" y="1257634"/>
                  <a:pt x="5327999" y="1419509"/>
                </a:cubicBezTo>
                <a:cubicBezTo>
                  <a:pt x="5375432" y="1581384"/>
                  <a:pt x="5293930" y="1959103"/>
                  <a:pt x="5327999" y="2118670"/>
                </a:cubicBezTo>
                <a:cubicBezTo>
                  <a:pt x="5012235" y="2174202"/>
                  <a:pt x="4881890" y="2056883"/>
                  <a:pt x="4682719" y="2118670"/>
                </a:cubicBezTo>
                <a:cubicBezTo>
                  <a:pt x="4483548" y="2180457"/>
                  <a:pt x="4227496" y="2068890"/>
                  <a:pt x="4037439" y="2118670"/>
                </a:cubicBezTo>
                <a:cubicBezTo>
                  <a:pt x="3847382" y="2168450"/>
                  <a:pt x="3766811" y="2105440"/>
                  <a:pt x="3498719" y="2118670"/>
                </a:cubicBezTo>
                <a:cubicBezTo>
                  <a:pt x="3230627" y="2131900"/>
                  <a:pt x="3038362" y="2117307"/>
                  <a:pt x="2853439" y="2118670"/>
                </a:cubicBezTo>
                <a:cubicBezTo>
                  <a:pt x="2668516" y="2120033"/>
                  <a:pt x="2449237" y="2078806"/>
                  <a:pt x="2261440" y="2118670"/>
                </a:cubicBezTo>
                <a:cubicBezTo>
                  <a:pt x="2073643" y="2158534"/>
                  <a:pt x="1854763" y="2075134"/>
                  <a:pt x="1722720" y="2118670"/>
                </a:cubicBezTo>
                <a:cubicBezTo>
                  <a:pt x="1590677" y="2162206"/>
                  <a:pt x="1347813" y="2079334"/>
                  <a:pt x="1237280" y="2118670"/>
                </a:cubicBezTo>
                <a:cubicBezTo>
                  <a:pt x="1126747" y="2158006"/>
                  <a:pt x="822037" y="2064200"/>
                  <a:pt x="538720" y="2118670"/>
                </a:cubicBezTo>
                <a:cubicBezTo>
                  <a:pt x="255403" y="2173140"/>
                  <a:pt x="196278" y="2089467"/>
                  <a:pt x="0" y="2118670"/>
                </a:cubicBezTo>
                <a:cubicBezTo>
                  <a:pt x="-17452" y="1911197"/>
                  <a:pt x="3772" y="1759748"/>
                  <a:pt x="0" y="1652563"/>
                </a:cubicBezTo>
                <a:cubicBezTo>
                  <a:pt x="-3772" y="1545378"/>
                  <a:pt x="44404" y="1213533"/>
                  <a:pt x="0" y="1101708"/>
                </a:cubicBezTo>
                <a:cubicBezTo>
                  <a:pt x="-44404" y="989883"/>
                  <a:pt x="20930" y="740199"/>
                  <a:pt x="0" y="593228"/>
                </a:cubicBezTo>
                <a:cubicBezTo>
                  <a:pt x="-20930" y="446257"/>
                  <a:pt x="33929" y="131603"/>
                  <a:pt x="0" y="0"/>
                </a:cubicBezTo>
                <a:close/>
              </a:path>
              <a:path w="5327999" h="2118670" stroke="0" extrusionOk="0">
                <a:moveTo>
                  <a:pt x="0" y="0"/>
                </a:moveTo>
                <a:cubicBezTo>
                  <a:pt x="144096" y="-62966"/>
                  <a:pt x="494978" y="38670"/>
                  <a:pt x="645280" y="0"/>
                </a:cubicBezTo>
                <a:cubicBezTo>
                  <a:pt x="795582" y="-38670"/>
                  <a:pt x="1082578" y="27415"/>
                  <a:pt x="1237280" y="0"/>
                </a:cubicBezTo>
                <a:cubicBezTo>
                  <a:pt x="1391982" y="-27415"/>
                  <a:pt x="1686878" y="50863"/>
                  <a:pt x="1935840" y="0"/>
                </a:cubicBezTo>
                <a:cubicBezTo>
                  <a:pt x="2184802" y="-50863"/>
                  <a:pt x="2179919" y="44853"/>
                  <a:pt x="2368000" y="0"/>
                </a:cubicBezTo>
                <a:cubicBezTo>
                  <a:pt x="2556081" y="-44853"/>
                  <a:pt x="2830416" y="15996"/>
                  <a:pt x="2959999" y="0"/>
                </a:cubicBezTo>
                <a:cubicBezTo>
                  <a:pt x="3089582" y="-15996"/>
                  <a:pt x="3426825" y="42721"/>
                  <a:pt x="3551999" y="0"/>
                </a:cubicBezTo>
                <a:cubicBezTo>
                  <a:pt x="3677173" y="-42721"/>
                  <a:pt x="3846711" y="45679"/>
                  <a:pt x="4037439" y="0"/>
                </a:cubicBezTo>
                <a:cubicBezTo>
                  <a:pt x="4228167" y="-45679"/>
                  <a:pt x="4460339" y="60077"/>
                  <a:pt x="4576159" y="0"/>
                </a:cubicBezTo>
                <a:cubicBezTo>
                  <a:pt x="4691979" y="-60077"/>
                  <a:pt x="5018013" y="6146"/>
                  <a:pt x="5327999" y="0"/>
                </a:cubicBezTo>
                <a:cubicBezTo>
                  <a:pt x="5356771" y="158697"/>
                  <a:pt x="5297456" y="303062"/>
                  <a:pt x="5327999" y="466107"/>
                </a:cubicBezTo>
                <a:cubicBezTo>
                  <a:pt x="5358542" y="629152"/>
                  <a:pt x="5281418" y="770636"/>
                  <a:pt x="5327999" y="1016962"/>
                </a:cubicBezTo>
                <a:cubicBezTo>
                  <a:pt x="5374580" y="1263289"/>
                  <a:pt x="5314272" y="1438064"/>
                  <a:pt x="5327999" y="1567816"/>
                </a:cubicBezTo>
                <a:cubicBezTo>
                  <a:pt x="5341726" y="1697568"/>
                  <a:pt x="5268620" y="1868992"/>
                  <a:pt x="5327999" y="2118670"/>
                </a:cubicBezTo>
                <a:cubicBezTo>
                  <a:pt x="5120862" y="2168996"/>
                  <a:pt x="4905922" y="2073503"/>
                  <a:pt x="4735999" y="2118670"/>
                </a:cubicBezTo>
                <a:cubicBezTo>
                  <a:pt x="4566076" y="2163837"/>
                  <a:pt x="4475848" y="2086077"/>
                  <a:pt x="4250559" y="2118670"/>
                </a:cubicBezTo>
                <a:cubicBezTo>
                  <a:pt x="4025270" y="2151263"/>
                  <a:pt x="4013997" y="2072084"/>
                  <a:pt x="3818399" y="2118670"/>
                </a:cubicBezTo>
                <a:cubicBezTo>
                  <a:pt x="3622801" y="2165256"/>
                  <a:pt x="3491877" y="2076052"/>
                  <a:pt x="3279679" y="2118670"/>
                </a:cubicBezTo>
                <a:cubicBezTo>
                  <a:pt x="3067481" y="2161288"/>
                  <a:pt x="2995370" y="2100969"/>
                  <a:pt x="2847519" y="2118670"/>
                </a:cubicBezTo>
                <a:cubicBezTo>
                  <a:pt x="2699668" y="2136371"/>
                  <a:pt x="2523959" y="2106260"/>
                  <a:pt x="2415360" y="2118670"/>
                </a:cubicBezTo>
                <a:cubicBezTo>
                  <a:pt x="2306761" y="2131080"/>
                  <a:pt x="2085110" y="2045132"/>
                  <a:pt x="1770080" y="2118670"/>
                </a:cubicBezTo>
                <a:cubicBezTo>
                  <a:pt x="1455050" y="2192208"/>
                  <a:pt x="1241209" y="2065965"/>
                  <a:pt x="1071520" y="2118670"/>
                </a:cubicBezTo>
                <a:cubicBezTo>
                  <a:pt x="901831" y="2171375"/>
                  <a:pt x="784343" y="2088910"/>
                  <a:pt x="586080" y="2118670"/>
                </a:cubicBezTo>
                <a:cubicBezTo>
                  <a:pt x="387817" y="2148430"/>
                  <a:pt x="158860" y="2083307"/>
                  <a:pt x="0" y="2118670"/>
                </a:cubicBezTo>
                <a:cubicBezTo>
                  <a:pt x="-3757" y="1901920"/>
                  <a:pt x="18719" y="1779011"/>
                  <a:pt x="0" y="1652563"/>
                </a:cubicBezTo>
                <a:cubicBezTo>
                  <a:pt x="-18719" y="1526115"/>
                  <a:pt x="5258" y="1299791"/>
                  <a:pt x="0" y="1144082"/>
                </a:cubicBezTo>
                <a:cubicBezTo>
                  <a:pt x="-5258" y="988373"/>
                  <a:pt x="11637" y="848553"/>
                  <a:pt x="0" y="614414"/>
                </a:cubicBezTo>
                <a:cubicBezTo>
                  <a:pt x="-11637" y="380275"/>
                  <a:pt x="59471" y="152060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4000"/>
            </a:schemeClr>
          </a:solidFill>
          <a:ln w="38100">
            <a:solidFill>
              <a:srgbClr val="EA7F1A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0FC55A-5692-E13A-1E68-84AE8D06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37" y="1825625"/>
            <a:ext cx="5197525" cy="4552026"/>
          </a:xfrm>
        </p:spPr>
        <p:txBody>
          <a:bodyPr>
            <a:normAutofit lnSpcReduction="10000"/>
          </a:bodyPr>
          <a:lstStyle/>
          <a:p>
            <a:r>
              <a:rPr lang="hu-HU" dirty="0" err="1">
                <a:solidFill>
                  <a:srgbClr val="2C7633"/>
                </a:solidFill>
              </a:rPr>
              <a:t>Amygdala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kapcsolódó </a:t>
            </a:r>
            <a:r>
              <a:rPr lang="hu-HU" dirty="0" err="1"/>
              <a:t>kérgi</a:t>
            </a:r>
            <a:r>
              <a:rPr lang="hu-HU" dirty="0"/>
              <a:t> régió: </a:t>
            </a:r>
            <a:r>
              <a:rPr lang="hu-HU" dirty="0" err="1"/>
              <a:t>orbitofrontális</a:t>
            </a:r>
            <a:r>
              <a:rPr lang="hu-HU" dirty="0"/>
              <a:t> kéreg </a:t>
            </a:r>
          </a:p>
          <a:p>
            <a:pPr lvl="1"/>
            <a:r>
              <a:rPr lang="hu-HU" b="1" dirty="0">
                <a:solidFill>
                  <a:srgbClr val="2C7633"/>
                </a:solidFill>
              </a:rPr>
              <a:t>abnormális </a:t>
            </a:r>
            <a:r>
              <a:rPr lang="hu-HU" b="1" dirty="0" err="1">
                <a:solidFill>
                  <a:srgbClr val="2C7633"/>
                </a:solidFill>
              </a:rPr>
              <a:t>alulműködés</a:t>
            </a:r>
            <a:endParaRPr lang="hu-HU" b="1" dirty="0">
              <a:solidFill>
                <a:srgbClr val="2C7633"/>
              </a:solidFill>
            </a:endParaRPr>
          </a:p>
          <a:p>
            <a:pPr lvl="2"/>
            <a:r>
              <a:rPr lang="hu-HU" dirty="0"/>
              <a:t>fenyegető, félelmetes, dühös ingerekre</a:t>
            </a:r>
          </a:p>
          <a:p>
            <a:pPr lvl="2"/>
            <a:endParaRPr lang="hu-HU" dirty="0"/>
          </a:p>
          <a:p>
            <a:r>
              <a:rPr lang="hu-HU" dirty="0" err="1">
                <a:solidFill>
                  <a:srgbClr val="3995AB"/>
                </a:solidFill>
              </a:rPr>
              <a:t>Insula</a:t>
            </a:r>
            <a:endParaRPr lang="hu-HU" dirty="0">
              <a:solidFill>
                <a:srgbClr val="3995AB"/>
              </a:solidFill>
            </a:endParaRPr>
          </a:p>
          <a:p>
            <a:pPr lvl="1"/>
            <a:r>
              <a:rPr lang="hu-HU" dirty="0"/>
              <a:t>Kognitív, affektív és szociális információ integrációja</a:t>
            </a:r>
          </a:p>
          <a:p>
            <a:pPr lvl="1"/>
            <a:r>
              <a:rPr lang="hu-HU" dirty="0"/>
              <a:t>Megnövekedett térfogat</a:t>
            </a:r>
          </a:p>
          <a:p>
            <a:pPr lvl="1"/>
            <a:r>
              <a:rPr lang="hu-HU" dirty="0"/>
              <a:t>Emelkedett interperszonális aktivitás</a:t>
            </a:r>
          </a:p>
          <a:p>
            <a:pPr lvl="1"/>
            <a:endParaRPr lang="hu-HU" dirty="0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14FA4A5F-A8A0-74E2-9068-EA0CDBABF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13" y="1130442"/>
            <a:ext cx="2524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8EAE7-473B-B474-9292-72289F3BAA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20000"/>
          </a:blip>
          <a:srcRect t="23516" b="13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63949BC0-DBFE-31AC-E8E0-3E3B79D3AF59}"/>
              </a:ext>
            </a:extLst>
          </p:cNvPr>
          <p:cNvSpPr txBox="1">
            <a:spLocks/>
          </p:cNvSpPr>
          <p:nvPr/>
        </p:nvSpPr>
        <p:spPr>
          <a:xfrm>
            <a:off x="1235060" y="253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07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GTF2I</a:t>
            </a:r>
            <a:r>
              <a:rPr lang="hu-HU" sz="10700" b="1" dirty="0">
                <a:ln/>
                <a:solidFill>
                  <a:schemeClr val="accent4"/>
                </a:solidFill>
              </a:rPr>
              <a:t> </a:t>
            </a:r>
            <a:r>
              <a:rPr lang="hu-HU" sz="10700" b="1" dirty="0">
                <a:ln/>
              </a:rPr>
              <a:t>és</a:t>
            </a:r>
            <a:r>
              <a:rPr lang="hu-HU" sz="10700" b="1" dirty="0">
                <a:ln/>
                <a:solidFill>
                  <a:schemeClr val="accent4"/>
                </a:solidFill>
              </a:rPr>
              <a:t> </a:t>
            </a:r>
            <a:r>
              <a:rPr lang="hu-HU" sz="107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GTF2IRD1</a:t>
            </a:r>
          </a:p>
          <a:p>
            <a:r>
              <a:rPr lang="hu-HU" b="1" dirty="0">
                <a:ln/>
                <a:solidFill>
                  <a:schemeClr val="accent6">
                    <a:lumMod val="75000"/>
                  </a:schemeClr>
                </a:solidFill>
              </a:rPr>
              <a:t>„</a:t>
            </a:r>
            <a:r>
              <a:rPr lang="hu-HU" b="1" dirty="0" err="1">
                <a:ln/>
                <a:solidFill>
                  <a:schemeClr val="accent6">
                    <a:lumMod val="75000"/>
                  </a:schemeClr>
                </a:solidFill>
              </a:rPr>
              <a:t>Friendliness</a:t>
            </a:r>
            <a:r>
              <a:rPr lang="hu-HU" b="1" dirty="0">
                <a:ln/>
                <a:solidFill>
                  <a:schemeClr val="accent6">
                    <a:lumMod val="75000"/>
                  </a:schemeClr>
                </a:solidFill>
              </a:rPr>
              <a:t>” </a:t>
            </a:r>
            <a:r>
              <a:rPr lang="hu-HU" b="1" dirty="0" err="1">
                <a:ln/>
                <a:solidFill>
                  <a:schemeClr val="accent6">
                    <a:lumMod val="75000"/>
                  </a:schemeClr>
                </a:solidFill>
              </a:rPr>
              <a:t>gene</a:t>
            </a:r>
            <a:br>
              <a:rPr lang="hu-HU" b="1" dirty="0">
                <a:ln/>
                <a:solidFill>
                  <a:schemeClr val="accent6">
                    <a:lumMod val="75000"/>
                  </a:schemeClr>
                </a:solidFill>
              </a:rPr>
            </a:br>
            <a:endParaRPr lang="hu-HU" b="1" dirty="0">
              <a:ln/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E81E32E9-E1B4-E10E-B652-4AB3843C7817}"/>
              </a:ext>
            </a:extLst>
          </p:cNvPr>
          <p:cNvSpPr txBox="1">
            <a:spLocks/>
          </p:cNvSpPr>
          <p:nvPr/>
        </p:nvSpPr>
        <p:spPr>
          <a:xfrm>
            <a:off x="5581634" y="3429001"/>
            <a:ext cx="6169026" cy="2531961"/>
          </a:xfrm>
          <a:custGeom>
            <a:avLst/>
            <a:gdLst>
              <a:gd name="connsiteX0" fmla="*/ 0 w 6169026"/>
              <a:gd name="connsiteY0" fmla="*/ 422002 h 2531961"/>
              <a:gd name="connsiteX1" fmla="*/ 422002 w 6169026"/>
              <a:gd name="connsiteY1" fmla="*/ 0 h 2531961"/>
              <a:gd name="connsiteX2" fmla="*/ 907171 w 6169026"/>
              <a:gd name="connsiteY2" fmla="*/ 0 h 2531961"/>
              <a:gd name="connsiteX3" fmla="*/ 1339089 w 6169026"/>
              <a:gd name="connsiteY3" fmla="*/ 0 h 2531961"/>
              <a:gd name="connsiteX4" fmla="*/ 1824258 w 6169026"/>
              <a:gd name="connsiteY4" fmla="*/ 0 h 2531961"/>
              <a:gd name="connsiteX5" fmla="*/ 2469177 w 6169026"/>
              <a:gd name="connsiteY5" fmla="*/ 0 h 2531961"/>
              <a:gd name="connsiteX6" fmla="*/ 3060846 w 6169026"/>
              <a:gd name="connsiteY6" fmla="*/ 0 h 2531961"/>
              <a:gd name="connsiteX7" fmla="*/ 3546015 w 6169026"/>
              <a:gd name="connsiteY7" fmla="*/ 0 h 2531961"/>
              <a:gd name="connsiteX8" fmla="*/ 4190934 w 6169026"/>
              <a:gd name="connsiteY8" fmla="*/ 0 h 2531961"/>
              <a:gd name="connsiteX9" fmla="*/ 4835854 w 6169026"/>
              <a:gd name="connsiteY9" fmla="*/ 0 h 2531961"/>
              <a:gd name="connsiteX10" fmla="*/ 5747024 w 6169026"/>
              <a:gd name="connsiteY10" fmla="*/ 0 h 2531961"/>
              <a:gd name="connsiteX11" fmla="*/ 6169026 w 6169026"/>
              <a:gd name="connsiteY11" fmla="*/ 422002 h 2531961"/>
              <a:gd name="connsiteX12" fmla="*/ 6169026 w 6169026"/>
              <a:gd name="connsiteY12" fmla="*/ 934016 h 2531961"/>
              <a:gd name="connsiteX13" fmla="*/ 6169026 w 6169026"/>
              <a:gd name="connsiteY13" fmla="*/ 1462909 h 2531961"/>
              <a:gd name="connsiteX14" fmla="*/ 6169026 w 6169026"/>
              <a:gd name="connsiteY14" fmla="*/ 2109959 h 2531961"/>
              <a:gd name="connsiteX15" fmla="*/ 5747024 w 6169026"/>
              <a:gd name="connsiteY15" fmla="*/ 2531961 h 2531961"/>
              <a:gd name="connsiteX16" fmla="*/ 5315106 w 6169026"/>
              <a:gd name="connsiteY16" fmla="*/ 2531961 h 2531961"/>
              <a:gd name="connsiteX17" fmla="*/ 4776687 w 6169026"/>
              <a:gd name="connsiteY17" fmla="*/ 2531961 h 2531961"/>
              <a:gd name="connsiteX18" fmla="*/ 4238268 w 6169026"/>
              <a:gd name="connsiteY18" fmla="*/ 2531961 h 2531961"/>
              <a:gd name="connsiteX19" fmla="*/ 3806349 w 6169026"/>
              <a:gd name="connsiteY19" fmla="*/ 2531961 h 2531961"/>
              <a:gd name="connsiteX20" fmla="*/ 3267930 w 6169026"/>
              <a:gd name="connsiteY20" fmla="*/ 2531961 h 2531961"/>
              <a:gd name="connsiteX21" fmla="*/ 2676261 w 6169026"/>
              <a:gd name="connsiteY21" fmla="*/ 2531961 h 2531961"/>
              <a:gd name="connsiteX22" fmla="*/ 2031342 w 6169026"/>
              <a:gd name="connsiteY22" fmla="*/ 2531961 h 2531961"/>
              <a:gd name="connsiteX23" fmla="*/ 1333172 w 6169026"/>
              <a:gd name="connsiteY23" fmla="*/ 2531961 h 2531961"/>
              <a:gd name="connsiteX24" fmla="*/ 422002 w 6169026"/>
              <a:gd name="connsiteY24" fmla="*/ 2531961 h 2531961"/>
              <a:gd name="connsiteX25" fmla="*/ 0 w 6169026"/>
              <a:gd name="connsiteY25" fmla="*/ 2109959 h 2531961"/>
              <a:gd name="connsiteX26" fmla="*/ 0 w 6169026"/>
              <a:gd name="connsiteY26" fmla="*/ 1530427 h 2531961"/>
              <a:gd name="connsiteX27" fmla="*/ 0 w 6169026"/>
              <a:gd name="connsiteY27" fmla="*/ 984654 h 2531961"/>
              <a:gd name="connsiteX28" fmla="*/ 0 w 6169026"/>
              <a:gd name="connsiteY28" fmla="*/ 422002 h 253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69026" h="2531961" fill="none" extrusionOk="0">
                <a:moveTo>
                  <a:pt x="0" y="422002"/>
                </a:moveTo>
                <a:cubicBezTo>
                  <a:pt x="4805" y="163596"/>
                  <a:pt x="174509" y="-28638"/>
                  <a:pt x="422002" y="0"/>
                </a:cubicBezTo>
                <a:cubicBezTo>
                  <a:pt x="529424" y="-30182"/>
                  <a:pt x="774497" y="44412"/>
                  <a:pt x="907171" y="0"/>
                </a:cubicBezTo>
                <a:cubicBezTo>
                  <a:pt x="1039845" y="-44412"/>
                  <a:pt x="1225490" y="26894"/>
                  <a:pt x="1339089" y="0"/>
                </a:cubicBezTo>
                <a:cubicBezTo>
                  <a:pt x="1452688" y="-26894"/>
                  <a:pt x="1667199" y="38068"/>
                  <a:pt x="1824258" y="0"/>
                </a:cubicBezTo>
                <a:cubicBezTo>
                  <a:pt x="1981317" y="-38068"/>
                  <a:pt x="2271545" y="74227"/>
                  <a:pt x="2469177" y="0"/>
                </a:cubicBezTo>
                <a:cubicBezTo>
                  <a:pt x="2666809" y="-74227"/>
                  <a:pt x="2917372" y="69895"/>
                  <a:pt x="3060846" y="0"/>
                </a:cubicBezTo>
                <a:cubicBezTo>
                  <a:pt x="3204320" y="-69895"/>
                  <a:pt x="3396043" y="54552"/>
                  <a:pt x="3546015" y="0"/>
                </a:cubicBezTo>
                <a:cubicBezTo>
                  <a:pt x="3695987" y="-54552"/>
                  <a:pt x="3933439" y="9393"/>
                  <a:pt x="4190934" y="0"/>
                </a:cubicBezTo>
                <a:cubicBezTo>
                  <a:pt x="4448429" y="-9393"/>
                  <a:pt x="4545624" y="8938"/>
                  <a:pt x="4835854" y="0"/>
                </a:cubicBezTo>
                <a:cubicBezTo>
                  <a:pt x="5126084" y="-8938"/>
                  <a:pt x="5372871" y="90927"/>
                  <a:pt x="5747024" y="0"/>
                </a:cubicBezTo>
                <a:cubicBezTo>
                  <a:pt x="6007831" y="-7708"/>
                  <a:pt x="6159388" y="156702"/>
                  <a:pt x="6169026" y="422002"/>
                </a:cubicBezTo>
                <a:cubicBezTo>
                  <a:pt x="6206498" y="561315"/>
                  <a:pt x="6156715" y="755132"/>
                  <a:pt x="6169026" y="934016"/>
                </a:cubicBezTo>
                <a:cubicBezTo>
                  <a:pt x="6181337" y="1112900"/>
                  <a:pt x="6155057" y="1283117"/>
                  <a:pt x="6169026" y="1462909"/>
                </a:cubicBezTo>
                <a:cubicBezTo>
                  <a:pt x="6182995" y="1642701"/>
                  <a:pt x="6129972" y="1811338"/>
                  <a:pt x="6169026" y="2109959"/>
                </a:cubicBezTo>
                <a:cubicBezTo>
                  <a:pt x="6208008" y="2345732"/>
                  <a:pt x="5971823" y="2534286"/>
                  <a:pt x="5747024" y="2531961"/>
                </a:cubicBezTo>
                <a:cubicBezTo>
                  <a:pt x="5627149" y="2572993"/>
                  <a:pt x="5475874" y="2524048"/>
                  <a:pt x="5315106" y="2531961"/>
                </a:cubicBezTo>
                <a:cubicBezTo>
                  <a:pt x="5154338" y="2539874"/>
                  <a:pt x="4930869" y="2472022"/>
                  <a:pt x="4776687" y="2531961"/>
                </a:cubicBezTo>
                <a:cubicBezTo>
                  <a:pt x="4622505" y="2591900"/>
                  <a:pt x="4365961" y="2494820"/>
                  <a:pt x="4238268" y="2531961"/>
                </a:cubicBezTo>
                <a:cubicBezTo>
                  <a:pt x="4110575" y="2569102"/>
                  <a:pt x="3982541" y="2493332"/>
                  <a:pt x="3806349" y="2531961"/>
                </a:cubicBezTo>
                <a:cubicBezTo>
                  <a:pt x="3630157" y="2570590"/>
                  <a:pt x="3437146" y="2485347"/>
                  <a:pt x="3267930" y="2531961"/>
                </a:cubicBezTo>
                <a:cubicBezTo>
                  <a:pt x="3098714" y="2578575"/>
                  <a:pt x="2805612" y="2466478"/>
                  <a:pt x="2676261" y="2531961"/>
                </a:cubicBezTo>
                <a:cubicBezTo>
                  <a:pt x="2546910" y="2597444"/>
                  <a:pt x="2261276" y="2479555"/>
                  <a:pt x="2031342" y="2531961"/>
                </a:cubicBezTo>
                <a:cubicBezTo>
                  <a:pt x="1801408" y="2584367"/>
                  <a:pt x="1488291" y="2531048"/>
                  <a:pt x="1333172" y="2531961"/>
                </a:cubicBezTo>
                <a:cubicBezTo>
                  <a:pt x="1178053" y="2532874"/>
                  <a:pt x="645345" y="2453121"/>
                  <a:pt x="422002" y="2531961"/>
                </a:cubicBezTo>
                <a:cubicBezTo>
                  <a:pt x="199388" y="2508534"/>
                  <a:pt x="-21034" y="2389542"/>
                  <a:pt x="0" y="2109959"/>
                </a:cubicBezTo>
                <a:cubicBezTo>
                  <a:pt x="-55017" y="1888790"/>
                  <a:pt x="38357" y="1769439"/>
                  <a:pt x="0" y="1530427"/>
                </a:cubicBezTo>
                <a:cubicBezTo>
                  <a:pt x="-38357" y="1291415"/>
                  <a:pt x="61164" y="1173534"/>
                  <a:pt x="0" y="984654"/>
                </a:cubicBezTo>
                <a:cubicBezTo>
                  <a:pt x="-61164" y="795774"/>
                  <a:pt x="8413" y="597333"/>
                  <a:pt x="0" y="422002"/>
                </a:cubicBezTo>
                <a:close/>
              </a:path>
              <a:path w="6169026" h="2531961" stroke="0" extrusionOk="0">
                <a:moveTo>
                  <a:pt x="0" y="422002"/>
                </a:moveTo>
                <a:cubicBezTo>
                  <a:pt x="39458" y="221553"/>
                  <a:pt x="204724" y="12601"/>
                  <a:pt x="422002" y="0"/>
                </a:cubicBezTo>
                <a:cubicBezTo>
                  <a:pt x="625176" y="-36300"/>
                  <a:pt x="932175" y="77321"/>
                  <a:pt x="1120172" y="0"/>
                </a:cubicBezTo>
                <a:cubicBezTo>
                  <a:pt x="1308169" y="-77321"/>
                  <a:pt x="1491255" y="42414"/>
                  <a:pt x="1711841" y="0"/>
                </a:cubicBezTo>
                <a:cubicBezTo>
                  <a:pt x="1932427" y="-42414"/>
                  <a:pt x="2029818" y="23185"/>
                  <a:pt x="2197009" y="0"/>
                </a:cubicBezTo>
                <a:cubicBezTo>
                  <a:pt x="2364200" y="-23185"/>
                  <a:pt x="2535752" y="19755"/>
                  <a:pt x="2628928" y="0"/>
                </a:cubicBezTo>
                <a:cubicBezTo>
                  <a:pt x="2722104" y="-19755"/>
                  <a:pt x="3010203" y="79750"/>
                  <a:pt x="3327097" y="0"/>
                </a:cubicBezTo>
                <a:cubicBezTo>
                  <a:pt x="3643991" y="-79750"/>
                  <a:pt x="3708472" y="20669"/>
                  <a:pt x="3812266" y="0"/>
                </a:cubicBezTo>
                <a:cubicBezTo>
                  <a:pt x="3916060" y="-20669"/>
                  <a:pt x="4056543" y="11830"/>
                  <a:pt x="4244184" y="0"/>
                </a:cubicBezTo>
                <a:cubicBezTo>
                  <a:pt x="4431825" y="-11830"/>
                  <a:pt x="4659776" y="18258"/>
                  <a:pt x="4889104" y="0"/>
                </a:cubicBezTo>
                <a:cubicBezTo>
                  <a:pt x="5118432" y="-18258"/>
                  <a:pt x="5467120" y="74959"/>
                  <a:pt x="5747024" y="0"/>
                </a:cubicBezTo>
                <a:cubicBezTo>
                  <a:pt x="5974028" y="-11979"/>
                  <a:pt x="6190286" y="213827"/>
                  <a:pt x="6169026" y="422002"/>
                </a:cubicBezTo>
                <a:cubicBezTo>
                  <a:pt x="6208720" y="576062"/>
                  <a:pt x="6166739" y="854602"/>
                  <a:pt x="6169026" y="1001534"/>
                </a:cubicBezTo>
                <a:cubicBezTo>
                  <a:pt x="6171313" y="1148466"/>
                  <a:pt x="6113295" y="1349679"/>
                  <a:pt x="6169026" y="1530427"/>
                </a:cubicBezTo>
                <a:cubicBezTo>
                  <a:pt x="6224757" y="1711175"/>
                  <a:pt x="6121423" y="1940490"/>
                  <a:pt x="6169026" y="2109959"/>
                </a:cubicBezTo>
                <a:cubicBezTo>
                  <a:pt x="6146423" y="2370002"/>
                  <a:pt x="6018773" y="2516391"/>
                  <a:pt x="5747024" y="2531961"/>
                </a:cubicBezTo>
                <a:cubicBezTo>
                  <a:pt x="5543653" y="2562519"/>
                  <a:pt x="5334074" y="2519648"/>
                  <a:pt x="5102105" y="2531961"/>
                </a:cubicBezTo>
                <a:cubicBezTo>
                  <a:pt x="4870136" y="2544274"/>
                  <a:pt x="4677423" y="2529234"/>
                  <a:pt x="4403935" y="2531961"/>
                </a:cubicBezTo>
                <a:cubicBezTo>
                  <a:pt x="4130447" y="2534688"/>
                  <a:pt x="4102555" y="2529453"/>
                  <a:pt x="3812266" y="2531961"/>
                </a:cubicBezTo>
                <a:cubicBezTo>
                  <a:pt x="3521977" y="2534469"/>
                  <a:pt x="3487085" y="2521294"/>
                  <a:pt x="3167347" y="2531961"/>
                </a:cubicBezTo>
                <a:cubicBezTo>
                  <a:pt x="2847609" y="2542628"/>
                  <a:pt x="2725365" y="2488417"/>
                  <a:pt x="2469177" y="2531961"/>
                </a:cubicBezTo>
                <a:cubicBezTo>
                  <a:pt x="2212989" y="2575505"/>
                  <a:pt x="2148653" y="2508863"/>
                  <a:pt x="1930758" y="2531961"/>
                </a:cubicBezTo>
                <a:cubicBezTo>
                  <a:pt x="1712863" y="2555059"/>
                  <a:pt x="1476709" y="2529005"/>
                  <a:pt x="1339089" y="2531961"/>
                </a:cubicBezTo>
                <a:cubicBezTo>
                  <a:pt x="1201469" y="2534917"/>
                  <a:pt x="870182" y="2464811"/>
                  <a:pt x="422002" y="2531961"/>
                </a:cubicBezTo>
                <a:cubicBezTo>
                  <a:pt x="232499" y="2528219"/>
                  <a:pt x="-23614" y="2351956"/>
                  <a:pt x="0" y="2109959"/>
                </a:cubicBezTo>
                <a:cubicBezTo>
                  <a:pt x="-55852" y="1944031"/>
                  <a:pt x="36047" y="1733399"/>
                  <a:pt x="0" y="1530427"/>
                </a:cubicBezTo>
                <a:cubicBezTo>
                  <a:pt x="-36047" y="1327455"/>
                  <a:pt x="32196" y="1134171"/>
                  <a:pt x="0" y="967775"/>
                </a:cubicBezTo>
                <a:cubicBezTo>
                  <a:pt x="-32196" y="801379"/>
                  <a:pt x="22698" y="569644"/>
                  <a:pt x="0" y="422002"/>
                </a:cubicBezTo>
                <a:close/>
              </a:path>
            </a:pathLst>
          </a:custGeom>
          <a:solidFill>
            <a:srgbClr val="AAD4DE"/>
          </a:solidFill>
          <a:ln w="38100">
            <a:solidFill>
              <a:srgbClr val="41A9B8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44236663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Hiperszocialitás</a:t>
            </a:r>
            <a:r>
              <a:rPr lang="hu-HU" dirty="0"/>
              <a:t>, emberközpontú </a:t>
            </a:r>
            <a:r>
              <a:rPr lang="hu-HU" dirty="0" err="1"/>
              <a:t>vis</a:t>
            </a:r>
            <a:r>
              <a:rPr lang="hu-HU" dirty="0"/>
              <a:t>.</a:t>
            </a:r>
          </a:p>
          <a:p>
            <a:pPr lvl="1"/>
            <a:r>
              <a:rPr lang="hu-HU" dirty="0"/>
              <a:t>Válogatás nélkül</a:t>
            </a:r>
          </a:p>
          <a:p>
            <a:pPr lvl="1"/>
            <a:r>
              <a:rPr lang="hu-HU" dirty="0"/>
              <a:t>Barátságos, karizmatikus, bőbeszédű</a:t>
            </a:r>
          </a:p>
          <a:p>
            <a:r>
              <a:rPr lang="hu-HU" dirty="0"/>
              <a:t>Fokozott szorongásszerű viselkedés</a:t>
            </a:r>
          </a:p>
          <a:p>
            <a:pPr lvl="1"/>
            <a:r>
              <a:rPr lang="hu-HU" dirty="0"/>
              <a:t>Nem szociális helyzetben</a:t>
            </a:r>
          </a:p>
        </p:txBody>
      </p:sp>
      <p:sp>
        <p:nvSpPr>
          <p:cNvPr id="11" name="Tartalom helye 5">
            <a:extLst>
              <a:ext uri="{FF2B5EF4-FFF2-40B4-BE49-F238E27FC236}">
                <a16:creationId xmlns:a16="http://schemas.microsoft.com/office/drawing/2014/main" id="{2B8E6E10-1847-F0CD-A8FE-63CB69DB42B0}"/>
              </a:ext>
            </a:extLst>
          </p:cNvPr>
          <p:cNvSpPr txBox="1">
            <a:spLocks/>
          </p:cNvSpPr>
          <p:nvPr/>
        </p:nvSpPr>
        <p:spPr>
          <a:xfrm>
            <a:off x="322106" y="1550743"/>
            <a:ext cx="4937442" cy="2667952"/>
          </a:xfrm>
          <a:custGeom>
            <a:avLst/>
            <a:gdLst>
              <a:gd name="connsiteX0" fmla="*/ 0 w 4937442"/>
              <a:gd name="connsiteY0" fmla="*/ 444668 h 2667952"/>
              <a:gd name="connsiteX1" fmla="*/ 444668 w 4937442"/>
              <a:gd name="connsiteY1" fmla="*/ 0 h 2667952"/>
              <a:gd name="connsiteX2" fmla="*/ 982488 w 4937442"/>
              <a:gd name="connsiteY2" fmla="*/ 0 h 2667952"/>
              <a:gd name="connsiteX3" fmla="*/ 1560789 w 4937442"/>
              <a:gd name="connsiteY3" fmla="*/ 0 h 2667952"/>
              <a:gd name="connsiteX4" fmla="*/ 2017646 w 4937442"/>
              <a:gd name="connsiteY4" fmla="*/ 0 h 2667952"/>
              <a:gd name="connsiteX5" fmla="*/ 2676909 w 4937442"/>
              <a:gd name="connsiteY5" fmla="*/ 0 h 2667952"/>
              <a:gd name="connsiteX6" fmla="*/ 3336172 w 4937442"/>
              <a:gd name="connsiteY6" fmla="*/ 0 h 2667952"/>
              <a:gd name="connsiteX7" fmla="*/ 3833511 w 4937442"/>
              <a:gd name="connsiteY7" fmla="*/ 0 h 2667952"/>
              <a:gd name="connsiteX8" fmla="*/ 4492774 w 4937442"/>
              <a:gd name="connsiteY8" fmla="*/ 0 h 2667952"/>
              <a:gd name="connsiteX9" fmla="*/ 4937442 w 4937442"/>
              <a:gd name="connsiteY9" fmla="*/ 444668 h 2667952"/>
              <a:gd name="connsiteX10" fmla="*/ 4937442 w 4937442"/>
              <a:gd name="connsiteY10" fmla="*/ 984182 h 2667952"/>
              <a:gd name="connsiteX11" fmla="*/ 4937442 w 4937442"/>
              <a:gd name="connsiteY11" fmla="*/ 1559267 h 2667952"/>
              <a:gd name="connsiteX12" fmla="*/ 4937442 w 4937442"/>
              <a:gd name="connsiteY12" fmla="*/ 2223284 h 2667952"/>
              <a:gd name="connsiteX13" fmla="*/ 4492774 w 4937442"/>
              <a:gd name="connsiteY13" fmla="*/ 2667952 h 2667952"/>
              <a:gd name="connsiteX14" fmla="*/ 3914473 w 4937442"/>
              <a:gd name="connsiteY14" fmla="*/ 2667952 h 2667952"/>
              <a:gd name="connsiteX15" fmla="*/ 3417134 w 4937442"/>
              <a:gd name="connsiteY15" fmla="*/ 2667952 h 2667952"/>
              <a:gd name="connsiteX16" fmla="*/ 2919796 w 4937442"/>
              <a:gd name="connsiteY16" fmla="*/ 2667952 h 2667952"/>
              <a:gd name="connsiteX17" fmla="*/ 2462938 w 4937442"/>
              <a:gd name="connsiteY17" fmla="*/ 2667952 h 2667952"/>
              <a:gd name="connsiteX18" fmla="*/ 1844156 w 4937442"/>
              <a:gd name="connsiteY18" fmla="*/ 2667952 h 2667952"/>
              <a:gd name="connsiteX19" fmla="*/ 1184893 w 4937442"/>
              <a:gd name="connsiteY19" fmla="*/ 2667952 h 2667952"/>
              <a:gd name="connsiteX20" fmla="*/ 444668 w 4937442"/>
              <a:gd name="connsiteY20" fmla="*/ 2667952 h 2667952"/>
              <a:gd name="connsiteX21" fmla="*/ 0 w 4937442"/>
              <a:gd name="connsiteY21" fmla="*/ 2223284 h 2667952"/>
              <a:gd name="connsiteX22" fmla="*/ 0 w 4937442"/>
              <a:gd name="connsiteY22" fmla="*/ 1665984 h 2667952"/>
              <a:gd name="connsiteX23" fmla="*/ 0 w 4937442"/>
              <a:gd name="connsiteY23" fmla="*/ 1055326 h 2667952"/>
              <a:gd name="connsiteX24" fmla="*/ 0 w 4937442"/>
              <a:gd name="connsiteY24" fmla="*/ 444668 h 266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37442" h="2667952" fill="none" extrusionOk="0">
                <a:moveTo>
                  <a:pt x="0" y="444668"/>
                </a:moveTo>
                <a:cubicBezTo>
                  <a:pt x="34778" y="155740"/>
                  <a:pt x="156498" y="-14182"/>
                  <a:pt x="444668" y="0"/>
                </a:cubicBezTo>
                <a:cubicBezTo>
                  <a:pt x="631365" y="-57411"/>
                  <a:pt x="866697" y="47600"/>
                  <a:pt x="982488" y="0"/>
                </a:cubicBezTo>
                <a:cubicBezTo>
                  <a:pt x="1098279" y="-47600"/>
                  <a:pt x="1371782" y="58103"/>
                  <a:pt x="1560789" y="0"/>
                </a:cubicBezTo>
                <a:cubicBezTo>
                  <a:pt x="1749796" y="-58103"/>
                  <a:pt x="1918811" y="12065"/>
                  <a:pt x="2017646" y="0"/>
                </a:cubicBezTo>
                <a:cubicBezTo>
                  <a:pt x="2116481" y="-12065"/>
                  <a:pt x="2523661" y="19009"/>
                  <a:pt x="2676909" y="0"/>
                </a:cubicBezTo>
                <a:cubicBezTo>
                  <a:pt x="2830157" y="-19009"/>
                  <a:pt x="3088061" y="52646"/>
                  <a:pt x="3336172" y="0"/>
                </a:cubicBezTo>
                <a:cubicBezTo>
                  <a:pt x="3584283" y="-52646"/>
                  <a:pt x="3639375" y="57051"/>
                  <a:pt x="3833511" y="0"/>
                </a:cubicBezTo>
                <a:cubicBezTo>
                  <a:pt x="4027647" y="-57051"/>
                  <a:pt x="4256964" y="9446"/>
                  <a:pt x="4492774" y="0"/>
                </a:cubicBezTo>
                <a:cubicBezTo>
                  <a:pt x="4745380" y="7535"/>
                  <a:pt x="4937659" y="185877"/>
                  <a:pt x="4937442" y="444668"/>
                </a:cubicBezTo>
                <a:cubicBezTo>
                  <a:pt x="4993600" y="650102"/>
                  <a:pt x="4925667" y="777298"/>
                  <a:pt x="4937442" y="984182"/>
                </a:cubicBezTo>
                <a:cubicBezTo>
                  <a:pt x="4949217" y="1191066"/>
                  <a:pt x="4904984" y="1292449"/>
                  <a:pt x="4937442" y="1559267"/>
                </a:cubicBezTo>
                <a:cubicBezTo>
                  <a:pt x="4969900" y="1826085"/>
                  <a:pt x="4935977" y="2057282"/>
                  <a:pt x="4937442" y="2223284"/>
                </a:cubicBezTo>
                <a:cubicBezTo>
                  <a:pt x="4890427" y="2492240"/>
                  <a:pt x="4723869" y="2669778"/>
                  <a:pt x="4492774" y="2667952"/>
                </a:cubicBezTo>
                <a:cubicBezTo>
                  <a:pt x="4277403" y="2676680"/>
                  <a:pt x="4053505" y="2603880"/>
                  <a:pt x="3914473" y="2667952"/>
                </a:cubicBezTo>
                <a:cubicBezTo>
                  <a:pt x="3775441" y="2732024"/>
                  <a:pt x="3542431" y="2640588"/>
                  <a:pt x="3417134" y="2667952"/>
                </a:cubicBezTo>
                <a:cubicBezTo>
                  <a:pt x="3291837" y="2695316"/>
                  <a:pt x="3154263" y="2658092"/>
                  <a:pt x="2919796" y="2667952"/>
                </a:cubicBezTo>
                <a:cubicBezTo>
                  <a:pt x="2685329" y="2677812"/>
                  <a:pt x="2644235" y="2658596"/>
                  <a:pt x="2462938" y="2667952"/>
                </a:cubicBezTo>
                <a:cubicBezTo>
                  <a:pt x="2281641" y="2677308"/>
                  <a:pt x="2137320" y="2621815"/>
                  <a:pt x="1844156" y="2667952"/>
                </a:cubicBezTo>
                <a:cubicBezTo>
                  <a:pt x="1550992" y="2714089"/>
                  <a:pt x="1488924" y="2622886"/>
                  <a:pt x="1184893" y="2667952"/>
                </a:cubicBezTo>
                <a:cubicBezTo>
                  <a:pt x="880862" y="2713018"/>
                  <a:pt x="633916" y="2645139"/>
                  <a:pt x="444668" y="2667952"/>
                </a:cubicBezTo>
                <a:cubicBezTo>
                  <a:pt x="165917" y="2682050"/>
                  <a:pt x="13181" y="2463359"/>
                  <a:pt x="0" y="2223284"/>
                </a:cubicBezTo>
                <a:cubicBezTo>
                  <a:pt x="-63859" y="2077418"/>
                  <a:pt x="14513" y="1807810"/>
                  <a:pt x="0" y="1665984"/>
                </a:cubicBezTo>
                <a:cubicBezTo>
                  <a:pt x="-14513" y="1524158"/>
                  <a:pt x="27266" y="1193723"/>
                  <a:pt x="0" y="1055326"/>
                </a:cubicBezTo>
                <a:cubicBezTo>
                  <a:pt x="-27266" y="916929"/>
                  <a:pt x="30690" y="666084"/>
                  <a:pt x="0" y="444668"/>
                </a:cubicBezTo>
                <a:close/>
              </a:path>
              <a:path w="4937442" h="2667952" stroke="0" extrusionOk="0">
                <a:moveTo>
                  <a:pt x="0" y="444668"/>
                </a:moveTo>
                <a:cubicBezTo>
                  <a:pt x="-31836" y="148292"/>
                  <a:pt x="197878" y="5262"/>
                  <a:pt x="444668" y="0"/>
                </a:cubicBezTo>
                <a:cubicBezTo>
                  <a:pt x="747323" y="-36832"/>
                  <a:pt x="910039" y="64734"/>
                  <a:pt x="1063450" y="0"/>
                </a:cubicBezTo>
                <a:cubicBezTo>
                  <a:pt x="1216861" y="-64734"/>
                  <a:pt x="1383033" y="42902"/>
                  <a:pt x="1682232" y="0"/>
                </a:cubicBezTo>
                <a:cubicBezTo>
                  <a:pt x="1981431" y="-42902"/>
                  <a:pt x="2013520" y="23310"/>
                  <a:pt x="2139090" y="0"/>
                </a:cubicBezTo>
                <a:cubicBezTo>
                  <a:pt x="2264660" y="-23310"/>
                  <a:pt x="2439579" y="58930"/>
                  <a:pt x="2676909" y="0"/>
                </a:cubicBezTo>
                <a:cubicBezTo>
                  <a:pt x="2914239" y="-58930"/>
                  <a:pt x="3011344" y="18965"/>
                  <a:pt x="3133767" y="0"/>
                </a:cubicBezTo>
                <a:cubicBezTo>
                  <a:pt x="3256190" y="-18965"/>
                  <a:pt x="3534206" y="2100"/>
                  <a:pt x="3752549" y="0"/>
                </a:cubicBezTo>
                <a:cubicBezTo>
                  <a:pt x="3970892" y="-2100"/>
                  <a:pt x="4284024" y="87671"/>
                  <a:pt x="4492774" y="0"/>
                </a:cubicBezTo>
                <a:cubicBezTo>
                  <a:pt x="4714871" y="-55805"/>
                  <a:pt x="4985593" y="161162"/>
                  <a:pt x="4937442" y="444668"/>
                </a:cubicBezTo>
                <a:cubicBezTo>
                  <a:pt x="5005169" y="710851"/>
                  <a:pt x="4862408" y="792305"/>
                  <a:pt x="4937442" y="1073112"/>
                </a:cubicBezTo>
                <a:cubicBezTo>
                  <a:pt x="5012476" y="1353919"/>
                  <a:pt x="4893528" y="1489349"/>
                  <a:pt x="4937442" y="1683770"/>
                </a:cubicBezTo>
                <a:cubicBezTo>
                  <a:pt x="4981356" y="1878191"/>
                  <a:pt x="4930517" y="1986813"/>
                  <a:pt x="4937442" y="2223284"/>
                </a:cubicBezTo>
                <a:cubicBezTo>
                  <a:pt x="4942981" y="2465248"/>
                  <a:pt x="4713515" y="2659856"/>
                  <a:pt x="4492774" y="2667952"/>
                </a:cubicBezTo>
                <a:cubicBezTo>
                  <a:pt x="4336502" y="2680849"/>
                  <a:pt x="4164170" y="2638325"/>
                  <a:pt x="3954954" y="2667952"/>
                </a:cubicBezTo>
                <a:cubicBezTo>
                  <a:pt x="3745738" y="2697579"/>
                  <a:pt x="3565704" y="2645853"/>
                  <a:pt x="3336172" y="2667952"/>
                </a:cubicBezTo>
                <a:cubicBezTo>
                  <a:pt x="3106640" y="2690051"/>
                  <a:pt x="2961379" y="2659667"/>
                  <a:pt x="2798352" y="2667952"/>
                </a:cubicBezTo>
                <a:cubicBezTo>
                  <a:pt x="2635325" y="2676237"/>
                  <a:pt x="2493731" y="2622453"/>
                  <a:pt x="2220052" y="2667952"/>
                </a:cubicBezTo>
                <a:cubicBezTo>
                  <a:pt x="1946373" y="2713451"/>
                  <a:pt x="1739640" y="2603291"/>
                  <a:pt x="1560789" y="2667952"/>
                </a:cubicBezTo>
                <a:cubicBezTo>
                  <a:pt x="1381938" y="2732613"/>
                  <a:pt x="976728" y="2546702"/>
                  <a:pt x="444668" y="2667952"/>
                </a:cubicBezTo>
                <a:cubicBezTo>
                  <a:pt x="211916" y="2663285"/>
                  <a:pt x="28707" y="2508479"/>
                  <a:pt x="0" y="2223284"/>
                </a:cubicBezTo>
                <a:cubicBezTo>
                  <a:pt x="-18682" y="2026369"/>
                  <a:pt x="2764" y="1948526"/>
                  <a:pt x="0" y="1683770"/>
                </a:cubicBezTo>
                <a:cubicBezTo>
                  <a:pt x="-2764" y="1419014"/>
                  <a:pt x="19754" y="1237971"/>
                  <a:pt x="0" y="1126471"/>
                </a:cubicBezTo>
                <a:cubicBezTo>
                  <a:pt x="-19754" y="1014971"/>
                  <a:pt x="32451" y="594191"/>
                  <a:pt x="0" y="444668"/>
                </a:cubicBezTo>
                <a:close/>
              </a:path>
            </a:pathLst>
          </a:custGeom>
          <a:solidFill>
            <a:srgbClr val="AAD4DE"/>
          </a:solidFill>
          <a:ln w="38100">
            <a:solidFill>
              <a:srgbClr val="41A9B8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2839483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Embrionális hiányosságok a KIR-ben</a:t>
            </a:r>
          </a:p>
          <a:p>
            <a:pPr lvl="1"/>
            <a:r>
              <a:rPr lang="hu-HU" dirty="0" err="1"/>
              <a:t>Myelinizációs</a:t>
            </a:r>
            <a:r>
              <a:rPr lang="hu-HU" dirty="0"/>
              <a:t> hiányok</a:t>
            </a:r>
          </a:p>
          <a:p>
            <a:pPr lvl="1"/>
            <a:r>
              <a:rPr lang="hu-HU" dirty="0"/>
              <a:t>Fokozott kalciumbejuttatás a sejtekbe</a:t>
            </a:r>
          </a:p>
          <a:p>
            <a:pPr lvl="1"/>
            <a:r>
              <a:rPr lang="hu-HU" dirty="0"/>
              <a:t>Fokozott </a:t>
            </a:r>
            <a:r>
              <a:rPr lang="hu-HU" dirty="0" err="1"/>
              <a:t>axonnövekedés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12" name="Tartalom helye 3">
            <a:extLst>
              <a:ext uri="{FF2B5EF4-FFF2-40B4-BE49-F238E27FC236}">
                <a16:creationId xmlns:a16="http://schemas.microsoft.com/office/drawing/2014/main" id="{13E86071-9946-7BA0-E3B5-B31D4C63F14E}"/>
              </a:ext>
            </a:extLst>
          </p:cNvPr>
          <p:cNvSpPr txBox="1">
            <a:spLocks/>
          </p:cNvSpPr>
          <p:nvPr/>
        </p:nvSpPr>
        <p:spPr>
          <a:xfrm>
            <a:off x="8067200" y="2222996"/>
            <a:ext cx="816134" cy="567015"/>
          </a:xfrm>
          <a:custGeom>
            <a:avLst/>
            <a:gdLst>
              <a:gd name="connsiteX0" fmla="*/ 0 w 816134"/>
              <a:gd name="connsiteY0" fmla="*/ 94504 h 567015"/>
              <a:gd name="connsiteX1" fmla="*/ 94504 w 816134"/>
              <a:gd name="connsiteY1" fmla="*/ 0 h 567015"/>
              <a:gd name="connsiteX2" fmla="*/ 389253 w 816134"/>
              <a:gd name="connsiteY2" fmla="*/ 0 h 567015"/>
              <a:gd name="connsiteX3" fmla="*/ 721630 w 816134"/>
              <a:gd name="connsiteY3" fmla="*/ 0 h 567015"/>
              <a:gd name="connsiteX4" fmla="*/ 816134 w 816134"/>
              <a:gd name="connsiteY4" fmla="*/ 94504 h 567015"/>
              <a:gd name="connsiteX5" fmla="*/ 816134 w 816134"/>
              <a:gd name="connsiteY5" fmla="*/ 472511 h 567015"/>
              <a:gd name="connsiteX6" fmla="*/ 721630 w 816134"/>
              <a:gd name="connsiteY6" fmla="*/ 567015 h 567015"/>
              <a:gd name="connsiteX7" fmla="*/ 426881 w 816134"/>
              <a:gd name="connsiteY7" fmla="*/ 567015 h 567015"/>
              <a:gd name="connsiteX8" fmla="*/ 94504 w 816134"/>
              <a:gd name="connsiteY8" fmla="*/ 567015 h 567015"/>
              <a:gd name="connsiteX9" fmla="*/ 0 w 816134"/>
              <a:gd name="connsiteY9" fmla="*/ 472511 h 567015"/>
              <a:gd name="connsiteX10" fmla="*/ 0 w 816134"/>
              <a:gd name="connsiteY10" fmla="*/ 94504 h 56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134" h="567015" fill="none" extrusionOk="0">
                <a:moveTo>
                  <a:pt x="0" y="94504"/>
                </a:moveTo>
                <a:cubicBezTo>
                  <a:pt x="-1481" y="39802"/>
                  <a:pt x="56011" y="614"/>
                  <a:pt x="94504" y="0"/>
                </a:cubicBezTo>
                <a:cubicBezTo>
                  <a:pt x="216671" y="-871"/>
                  <a:pt x="321118" y="18858"/>
                  <a:pt x="389253" y="0"/>
                </a:cubicBezTo>
                <a:cubicBezTo>
                  <a:pt x="457388" y="-18858"/>
                  <a:pt x="589590" y="38887"/>
                  <a:pt x="721630" y="0"/>
                </a:cubicBezTo>
                <a:cubicBezTo>
                  <a:pt x="767763" y="5085"/>
                  <a:pt x="821406" y="39264"/>
                  <a:pt x="816134" y="94504"/>
                </a:cubicBezTo>
                <a:cubicBezTo>
                  <a:pt x="817410" y="261469"/>
                  <a:pt x="803463" y="341051"/>
                  <a:pt x="816134" y="472511"/>
                </a:cubicBezTo>
                <a:cubicBezTo>
                  <a:pt x="820062" y="516889"/>
                  <a:pt x="778853" y="564659"/>
                  <a:pt x="721630" y="567015"/>
                </a:cubicBezTo>
                <a:cubicBezTo>
                  <a:pt x="587178" y="579764"/>
                  <a:pt x="525004" y="536183"/>
                  <a:pt x="426881" y="567015"/>
                </a:cubicBezTo>
                <a:cubicBezTo>
                  <a:pt x="328758" y="597847"/>
                  <a:pt x="202580" y="562943"/>
                  <a:pt x="94504" y="567015"/>
                </a:cubicBezTo>
                <a:cubicBezTo>
                  <a:pt x="46238" y="577349"/>
                  <a:pt x="-1969" y="524893"/>
                  <a:pt x="0" y="472511"/>
                </a:cubicBezTo>
                <a:cubicBezTo>
                  <a:pt x="-5861" y="368661"/>
                  <a:pt x="40165" y="251848"/>
                  <a:pt x="0" y="94504"/>
                </a:cubicBezTo>
                <a:close/>
              </a:path>
              <a:path w="816134" h="567015" stroke="0" extrusionOk="0">
                <a:moveTo>
                  <a:pt x="0" y="94504"/>
                </a:moveTo>
                <a:cubicBezTo>
                  <a:pt x="3371" y="39356"/>
                  <a:pt x="36507" y="1686"/>
                  <a:pt x="94504" y="0"/>
                </a:cubicBezTo>
                <a:cubicBezTo>
                  <a:pt x="212137" y="-19833"/>
                  <a:pt x="294896" y="34782"/>
                  <a:pt x="420610" y="0"/>
                </a:cubicBezTo>
                <a:cubicBezTo>
                  <a:pt x="546324" y="-34782"/>
                  <a:pt x="579000" y="544"/>
                  <a:pt x="721630" y="0"/>
                </a:cubicBezTo>
                <a:cubicBezTo>
                  <a:pt x="769539" y="-3408"/>
                  <a:pt x="825167" y="46882"/>
                  <a:pt x="816134" y="94504"/>
                </a:cubicBezTo>
                <a:cubicBezTo>
                  <a:pt x="825427" y="215207"/>
                  <a:pt x="809427" y="374615"/>
                  <a:pt x="816134" y="472511"/>
                </a:cubicBezTo>
                <a:cubicBezTo>
                  <a:pt x="817005" y="525543"/>
                  <a:pt x="777709" y="567547"/>
                  <a:pt x="721630" y="567015"/>
                </a:cubicBezTo>
                <a:cubicBezTo>
                  <a:pt x="627191" y="591427"/>
                  <a:pt x="503314" y="541380"/>
                  <a:pt x="408067" y="567015"/>
                </a:cubicBezTo>
                <a:cubicBezTo>
                  <a:pt x="312820" y="592650"/>
                  <a:pt x="202429" y="559802"/>
                  <a:pt x="94504" y="567015"/>
                </a:cubicBezTo>
                <a:cubicBezTo>
                  <a:pt x="27571" y="569550"/>
                  <a:pt x="-1531" y="515748"/>
                  <a:pt x="0" y="472511"/>
                </a:cubicBezTo>
                <a:cubicBezTo>
                  <a:pt x="-24052" y="374398"/>
                  <a:pt x="7138" y="257717"/>
                  <a:pt x="0" y="94504"/>
                </a:cubicBezTo>
                <a:close/>
              </a:path>
            </a:pathLst>
          </a:custGeom>
          <a:solidFill>
            <a:srgbClr val="AAD4DE">
              <a:alpha val="56000"/>
            </a:srgbClr>
          </a:solidFill>
          <a:ln w="38100">
            <a:solidFill>
              <a:srgbClr val="41A9B8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82176516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3BB80615-6AFC-4AB0-9384-B90081E29B61}"/>
              </a:ext>
            </a:extLst>
          </p:cNvPr>
          <p:cNvSpPr txBox="1">
            <a:spLocks/>
          </p:cNvSpPr>
          <p:nvPr/>
        </p:nvSpPr>
        <p:spPr>
          <a:xfrm>
            <a:off x="9221947" y="2367280"/>
            <a:ext cx="328453" cy="278448"/>
          </a:xfrm>
          <a:custGeom>
            <a:avLst/>
            <a:gdLst>
              <a:gd name="connsiteX0" fmla="*/ 0 w 328453"/>
              <a:gd name="connsiteY0" fmla="*/ 46409 h 278448"/>
              <a:gd name="connsiteX1" fmla="*/ 46409 w 328453"/>
              <a:gd name="connsiteY1" fmla="*/ 0 h 278448"/>
              <a:gd name="connsiteX2" fmla="*/ 282044 w 328453"/>
              <a:gd name="connsiteY2" fmla="*/ 0 h 278448"/>
              <a:gd name="connsiteX3" fmla="*/ 328453 w 328453"/>
              <a:gd name="connsiteY3" fmla="*/ 46409 h 278448"/>
              <a:gd name="connsiteX4" fmla="*/ 328453 w 328453"/>
              <a:gd name="connsiteY4" fmla="*/ 232039 h 278448"/>
              <a:gd name="connsiteX5" fmla="*/ 282044 w 328453"/>
              <a:gd name="connsiteY5" fmla="*/ 278448 h 278448"/>
              <a:gd name="connsiteX6" fmla="*/ 46409 w 328453"/>
              <a:gd name="connsiteY6" fmla="*/ 278448 h 278448"/>
              <a:gd name="connsiteX7" fmla="*/ 0 w 328453"/>
              <a:gd name="connsiteY7" fmla="*/ 232039 h 278448"/>
              <a:gd name="connsiteX8" fmla="*/ 0 w 328453"/>
              <a:gd name="connsiteY8" fmla="*/ 46409 h 2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53" h="278448" fill="none" extrusionOk="0">
                <a:moveTo>
                  <a:pt x="0" y="46409"/>
                </a:moveTo>
                <a:cubicBezTo>
                  <a:pt x="1800" y="22709"/>
                  <a:pt x="20676" y="-4161"/>
                  <a:pt x="46409" y="0"/>
                </a:cubicBezTo>
                <a:cubicBezTo>
                  <a:pt x="146216" y="-5427"/>
                  <a:pt x="194250" y="6940"/>
                  <a:pt x="282044" y="0"/>
                </a:cubicBezTo>
                <a:cubicBezTo>
                  <a:pt x="305262" y="-5450"/>
                  <a:pt x="329928" y="18337"/>
                  <a:pt x="328453" y="46409"/>
                </a:cubicBezTo>
                <a:cubicBezTo>
                  <a:pt x="341333" y="124799"/>
                  <a:pt x="308554" y="144166"/>
                  <a:pt x="328453" y="232039"/>
                </a:cubicBezTo>
                <a:cubicBezTo>
                  <a:pt x="329504" y="263290"/>
                  <a:pt x="304990" y="280789"/>
                  <a:pt x="282044" y="278448"/>
                </a:cubicBezTo>
                <a:cubicBezTo>
                  <a:pt x="231889" y="298564"/>
                  <a:pt x="150629" y="261457"/>
                  <a:pt x="46409" y="278448"/>
                </a:cubicBezTo>
                <a:cubicBezTo>
                  <a:pt x="20255" y="279056"/>
                  <a:pt x="978" y="252337"/>
                  <a:pt x="0" y="232039"/>
                </a:cubicBezTo>
                <a:cubicBezTo>
                  <a:pt x="-11092" y="194829"/>
                  <a:pt x="13406" y="102406"/>
                  <a:pt x="0" y="46409"/>
                </a:cubicBezTo>
                <a:close/>
              </a:path>
              <a:path w="328453" h="278448" stroke="0" extrusionOk="0">
                <a:moveTo>
                  <a:pt x="0" y="46409"/>
                </a:moveTo>
                <a:cubicBezTo>
                  <a:pt x="3141" y="17459"/>
                  <a:pt x="18005" y="687"/>
                  <a:pt x="46409" y="0"/>
                </a:cubicBezTo>
                <a:cubicBezTo>
                  <a:pt x="106241" y="-18309"/>
                  <a:pt x="196762" y="9662"/>
                  <a:pt x="282044" y="0"/>
                </a:cubicBezTo>
                <a:cubicBezTo>
                  <a:pt x="308682" y="177"/>
                  <a:pt x="331314" y="14403"/>
                  <a:pt x="328453" y="46409"/>
                </a:cubicBezTo>
                <a:cubicBezTo>
                  <a:pt x="335729" y="103821"/>
                  <a:pt x="312764" y="156916"/>
                  <a:pt x="328453" y="232039"/>
                </a:cubicBezTo>
                <a:cubicBezTo>
                  <a:pt x="328944" y="256903"/>
                  <a:pt x="304247" y="280223"/>
                  <a:pt x="282044" y="278448"/>
                </a:cubicBezTo>
                <a:cubicBezTo>
                  <a:pt x="182764" y="305830"/>
                  <a:pt x="155357" y="262048"/>
                  <a:pt x="46409" y="278448"/>
                </a:cubicBezTo>
                <a:cubicBezTo>
                  <a:pt x="17692" y="275483"/>
                  <a:pt x="-4576" y="257141"/>
                  <a:pt x="0" y="232039"/>
                </a:cubicBezTo>
                <a:cubicBezTo>
                  <a:pt x="-20873" y="184551"/>
                  <a:pt x="9306" y="128435"/>
                  <a:pt x="0" y="46409"/>
                </a:cubicBezTo>
                <a:close/>
              </a:path>
            </a:pathLst>
          </a:custGeom>
          <a:solidFill>
            <a:srgbClr val="AAD4DE">
              <a:alpha val="56000"/>
            </a:srgbClr>
          </a:solidFill>
          <a:ln w="38100">
            <a:solidFill>
              <a:srgbClr val="41A9B8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371379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1E148920-E665-B266-F626-726731E24149}"/>
              </a:ext>
            </a:extLst>
          </p:cNvPr>
          <p:cNvSpPr txBox="1">
            <a:spLocks/>
          </p:cNvSpPr>
          <p:nvPr/>
        </p:nvSpPr>
        <p:spPr>
          <a:xfrm>
            <a:off x="8883334" y="1663858"/>
            <a:ext cx="328453" cy="278448"/>
          </a:xfrm>
          <a:custGeom>
            <a:avLst/>
            <a:gdLst>
              <a:gd name="connsiteX0" fmla="*/ 0 w 328453"/>
              <a:gd name="connsiteY0" fmla="*/ 46409 h 278448"/>
              <a:gd name="connsiteX1" fmla="*/ 46409 w 328453"/>
              <a:gd name="connsiteY1" fmla="*/ 0 h 278448"/>
              <a:gd name="connsiteX2" fmla="*/ 282044 w 328453"/>
              <a:gd name="connsiteY2" fmla="*/ 0 h 278448"/>
              <a:gd name="connsiteX3" fmla="*/ 328453 w 328453"/>
              <a:gd name="connsiteY3" fmla="*/ 46409 h 278448"/>
              <a:gd name="connsiteX4" fmla="*/ 328453 w 328453"/>
              <a:gd name="connsiteY4" fmla="*/ 232039 h 278448"/>
              <a:gd name="connsiteX5" fmla="*/ 282044 w 328453"/>
              <a:gd name="connsiteY5" fmla="*/ 278448 h 278448"/>
              <a:gd name="connsiteX6" fmla="*/ 46409 w 328453"/>
              <a:gd name="connsiteY6" fmla="*/ 278448 h 278448"/>
              <a:gd name="connsiteX7" fmla="*/ 0 w 328453"/>
              <a:gd name="connsiteY7" fmla="*/ 232039 h 278448"/>
              <a:gd name="connsiteX8" fmla="*/ 0 w 328453"/>
              <a:gd name="connsiteY8" fmla="*/ 46409 h 2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53" h="278448" fill="none" extrusionOk="0">
                <a:moveTo>
                  <a:pt x="0" y="46409"/>
                </a:moveTo>
                <a:cubicBezTo>
                  <a:pt x="1786" y="21351"/>
                  <a:pt x="15841" y="-4033"/>
                  <a:pt x="46409" y="0"/>
                </a:cubicBezTo>
                <a:cubicBezTo>
                  <a:pt x="124330" y="-12903"/>
                  <a:pt x="174774" y="21428"/>
                  <a:pt x="282044" y="0"/>
                </a:cubicBezTo>
                <a:cubicBezTo>
                  <a:pt x="304002" y="-3772"/>
                  <a:pt x="326984" y="19169"/>
                  <a:pt x="328453" y="46409"/>
                </a:cubicBezTo>
                <a:cubicBezTo>
                  <a:pt x="334723" y="85808"/>
                  <a:pt x="315069" y="166883"/>
                  <a:pt x="328453" y="232039"/>
                </a:cubicBezTo>
                <a:cubicBezTo>
                  <a:pt x="335474" y="255214"/>
                  <a:pt x="306493" y="283552"/>
                  <a:pt x="282044" y="278448"/>
                </a:cubicBezTo>
                <a:cubicBezTo>
                  <a:pt x="212968" y="299076"/>
                  <a:pt x="163689" y="265250"/>
                  <a:pt x="46409" y="278448"/>
                </a:cubicBezTo>
                <a:cubicBezTo>
                  <a:pt x="15582" y="279422"/>
                  <a:pt x="-54" y="258344"/>
                  <a:pt x="0" y="232039"/>
                </a:cubicBezTo>
                <a:cubicBezTo>
                  <a:pt x="-8033" y="173515"/>
                  <a:pt x="14757" y="122044"/>
                  <a:pt x="0" y="46409"/>
                </a:cubicBezTo>
                <a:close/>
              </a:path>
              <a:path w="328453" h="278448" stroke="0" extrusionOk="0">
                <a:moveTo>
                  <a:pt x="0" y="46409"/>
                </a:moveTo>
                <a:cubicBezTo>
                  <a:pt x="2255" y="18357"/>
                  <a:pt x="21597" y="-4697"/>
                  <a:pt x="46409" y="0"/>
                </a:cubicBezTo>
                <a:cubicBezTo>
                  <a:pt x="146554" y="-6845"/>
                  <a:pt x="213706" y="13450"/>
                  <a:pt x="282044" y="0"/>
                </a:cubicBezTo>
                <a:cubicBezTo>
                  <a:pt x="305142" y="-27"/>
                  <a:pt x="329580" y="21576"/>
                  <a:pt x="328453" y="46409"/>
                </a:cubicBezTo>
                <a:cubicBezTo>
                  <a:pt x="336047" y="86272"/>
                  <a:pt x="312909" y="178284"/>
                  <a:pt x="328453" y="232039"/>
                </a:cubicBezTo>
                <a:cubicBezTo>
                  <a:pt x="331127" y="256493"/>
                  <a:pt x="300549" y="280260"/>
                  <a:pt x="282044" y="278448"/>
                </a:cubicBezTo>
                <a:cubicBezTo>
                  <a:pt x="171269" y="286705"/>
                  <a:pt x="161903" y="261596"/>
                  <a:pt x="46409" y="278448"/>
                </a:cubicBezTo>
                <a:cubicBezTo>
                  <a:pt x="18846" y="274848"/>
                  <a:pt x="8" y="260542"/>
                  <a:pt x="0" y="232039"/>
                </a:cubicBezTo>
                <a:cubicBezTo>
                  <a:pt x="-19061" y="148729"/>
                  <a:pt x="1245" y="125729"/>
                  <a:pt x="0" y="46409"/>
                </a:cubicBezTo>
                <a:close/>
              </a:path>
            </a:pathLst>
          </a:custGeom>
          <a:solidFill>
            <a:srgbClr val="AAD4DE">
              <a:alpha val="56000"/>
            </a:srgbClr>
          </a:solidFill>
          <a:ln w="38100">
            <a:solidFill>
              <a:srgbClr val="41A9B8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90968001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19" name="Kép 18" descr="A képen kutya, emlősök, barna látható&#10;&#10;Automatikusan generált leírás">
            <a:extLst>
              <a:ext uri="{FF2B5EF4-FFF2-40B4-BE49-F238E27FC236}">
                <a16:creationId xmlns:a16="http://schemas.microsoft.com/office/drawing/2014/main" id="{C736E863-1FA6-150E-6E51-2DFB1802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7" y="772751"/>
            <a:ext cx="7129375" cy="5589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81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AA4FE69-EF40-ED85-3F72-3672BED9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0" y="1396495"/>
            <a:ext cx="5221625" cy="4959854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E3806C-6E68-8EC8-3C7B-2E2A729B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067" y="1079073"/>
            <a:ext cx="5621938" cy="5667604"/>
          </a:xfrm>
        </p:spPr>
        <p:txBody>
          <a:bodyPr anchor="t">
            <a:normAutofit/>
          </a:bodyPr>
          <a:lstStyle/>
          <a:p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Intelligencia relatív széles spektrumon</a:t>
            </a:r>
          </a:p>
          <a:p>
            <a:pPr lvl="1"/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Átlag alatt</a:t>
            </a:r>
          </a:p>
          <a:p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Nyelvi képességek</a:t>
            </a:r>
          </a:p>
          <a:p>
            <a:pPr lvl="1"/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 IQ-hoz képest kiemelkedő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Beszédértés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Szókincs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Verbális RTM</a:t>
            </a:r>
          </a:p>
          <a:p>
            <a:pPr lvl="1"/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Várt teljesítmény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Nyelvtani helyesség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Verbális MM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Szóértés – pl. definiálás</a:t>
            </a:r>
          </a:p>
          <a:p>
            <a:pPr lvl="1"/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Kritikus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Eseményszegmentálás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Költői képek, stíluseszközök 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Visszajelzések megértése</a:t>
            </a:r>
          </a:p>
          <a:p>
            <a:pPr lvl="3"/>
            <a:r>
              <a:rPr lang="hu-HU" sz="1600" dirty="0">
                <a:solidFill>
                  <a:schemeClr val="tx1">
                    <a:alpha val="80000"/>
                  </a:schemeClr>
                </a:solidFill>
              </a:rPr>
              <a:t>Függetlenül a jó arcészleléstől – </a:t>
            </a:r>
            <a:r>
              <a:rPr lang="hu-HU" sz="1600" dirty="0" err="1">
                <a:solidFill>
                  <a:schemeClr val="tx1">
                    <a:alpha val="80000"/>
                  </a:schemeClr>
                </a:solidFill>
              </a:rPr>
              <a:t>megnöv</a:t>
            </a:r>
            <a:r>
              <a:rPr lang="hu-HU" sz="1600" dirty="0">
                <a:solidFill>
                  <a:schemeClr val="tx1">
                    <a:alpha val="80000"/>
                  </a:schemeClr>
                </a:solidFill>
              </a:rPr>
              <a:t>. FFA</a:t>
            </a:r>
          </a:p>
          <a:p>
            <a:pPr lvl="2"/>
            <a:r>
              <a:rPr lang="hu-HU" sz="1800" dirty="0">
                <a:solidFill>
                  <a:schemeClr val="tx1">
                    <a:alpha val="80000"/>
                  </a:schemeClr>
                </a:solidFill>
              </a:rPr>
              <a:t>Tárgyak egymáshoz viszonyított leírása</a:t>
            </a:r>
          </a:p>
          <a:p>
            <a:pPr lvl="1"/>
            <a:endParaRPr lang="hu-HU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931239B0-7D0B-DCDA-0E66-B02DB1BBFA2E}"/>
              </a:ext>
            </a:extLst>
          </p:cNvPr>
          <p:cNvSpPr txBox="1"/>
          <p:nvPr/>
        </p:nvSpPr>
        <p:spPr>
          <a:xfrm>
            <a:off x="1666755" y="236335"/>
            <a:ext cx="4136306" cy="715118"/>
          </a:xfrm>
          <a:custGeom>
            <a:avLst/>
            <a:gdLst>
              <a:gd name="connsiteX0" fmla="*/ 0 w 4136306"/>
              <a:gd name="connsiteY0" fmla="*/ 0 h 715118"/>
              <a:gd name="connsiteX1" fmla="*/ 549538 w 4136306"/>
              <a:gd name="connsiteY1" fmla="*/ 0 h 715118"/>
              <a:gd name="connsiteX2" fmla="*/ 1223165 w 4136306"/>
              <a:gd name="connsiteY2" fmla="*/ 0 h 715118"/>
              <a:gd name="connsiteX3" fmla="*/ 1731340 w 4136306"/>
              <a:gd name="connsiteY3" fmla="*/ 0 h 715118"/>
              <a:gd name="connsiteX4" fmla="*/ 2404966 w 4136306"/>
              <a:gd name="connsiteY4" fmla="*/ 0 h 715118"/>
              <a:gd name="connsiteX5" fmla="*/ 3078593 w 4136306"/>
              <a:gd name="connsiteY5" fmla="*/ 0 h 715118"/>
              <a:gd name="connsiteX6" fmla="*/ 4136306 w 4136306"/>
              <a:gd name="connsiteY6" fmla="*/ 0 h 715118"/>
              <a:gd name="connsiteX7" fmla="*/ 4136306 w 4136306"/>
              <a:gd name="connsiteY7" fmla="*/ 350408 h 715118"/>
              <a:gd name="connsiteX8" fmla="*/ 4136306 w 4136306"/>
              <a:gd name="connsiteY8" fmla="*/ 715118 h 715118"/>
              <a:gd name="connsiteX9" fmla="*/ 3669494 w 4136306"/>
              <a:gd name="connsiteY9" fmla="*/ 715118 h 715118"/>
              <a:gd name="connsiteX10" fmla="*/ 2995867 w 4136306"/>
              <a:gd name="connsiteY10" fmla="*/ 715118 h 715118"/>
              <a:gd name="connsiteX11" fmla="*/ 2363603 w 4136306"/>
              <a:gd name="connsiteY11" fmla="*/ 715118 h 715118"/>
              <a:gd name="connsiteX12" fmla="*/ 1814066 w 4136306"/>
              <a:gd name="connsiteY12" fmla="*/ 715118 h 715118"/>
              <a:gd name="connsiteX13" fmla="*/ 1223165 w 4136306"/>
              <a:gd name="connsiteY13" fmla="*/ 715118 h 715118"/>
              <a:gd name="connsiteX14" fmla="*/ 714990 w 4136306"/>
              <a:gd name="connsiteY14" fmla="*/ 715118 h 715118"/>
              <a:gd name="connsiteX15" fmla="*/ 0 w 4136306"/>
              <a:gd name="connsiteY15" fmla="*/ 715118 h 715118"/>
              <a:gd name="connsiteX16" fmla="*/ 0 w 4136306"/>
              <a:gd name="connsiteY16" fmla="*/ 364710 h 715118"/>
              <a:gd name="connsiteX17" fmla="*/ 0 w 4136306"/>
              <a:gd name="connsiteY17" fmla="*/ 0 h 71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36306" h="715118" fill="none" extrusionOk="0">
                <a:moveTo>
                  <a:pt x="0" y="0"/>
                </a:moveTo>
                <a:cubicBezTo>
                  <a:pt x="198887" y="-5222"/>
                  <a:pt x="348869" y="64940"/>
                  <a:pt x="549538" y="0"/>
                </a:cubicBezTo>
                <a:cubicBezTo>
                  <a:pt x="750207" y="-64940"/>
                  <a:pt x="1032074" y="70167"/>
                  <a:pt x="1223165" y="0"/>
                </a:cubicBezTo>
                <a:cubicBezTo>
                  <a:pt x="1414256" y="-70167"/>
                  <a:pt x="1511777" y="52911"/>
                  <a:pt x="1731340" y="0"/>
                </a:cubicBezTo>
                <a:cubicBezTo>
                  <a:pt x="1950904" y="-52911"/>
                  <a:pt x="2134986" y="49305"/>
                  <a:pt x="2404966" y="0"/>
                </a:cubicBezTo>
                <a:cubicBezTo>
                  <a:pt x="2674946" y="-49305"/>
                  <a:pt x="2801223" y="9341"/>
                  <a:pt x="3078593" y="0"/>
                </a:cubicBezTo>
                <a:cubicBezTo>
                  <a:pt x="3355963" y="-9341"/>
                  <a:pt x="3745077" y="35249"/>
                  <a:pt x="4136306" y="0"/>
                </a:cubicBezTo>
                <a:cubicBezTo>
                  <a:pt x="4173497" y="93551"/>
                  <a:pt x="4108624" y="226606"/>
                  <a:pt x="4136306" y="350408"/>
                </a:cubicBezTo>
                <a:cubicBezTo>
                  <a:pt x="4163988" y="474210"/>
                  <a:pt x="4097415" y="536360"/>
                  <a:pt x="4136306" y="715118"/>
                </a:cubicBezTo>
                <a:cubicBezTo>
                  <a:pt x="4034778" y="739372"/>
                  <a:pt x="3880573" y="662436"/>
                  <a:pt x="3669494" y="715118"/>
                </a:cubicBezTo>
                <a:cubicBezTo>
                  <a:pt x="3458415" y="767800"/>
                  <a:pt x="3154166" y="664283"/>
                  <a:pt x="2995867" y="715118"/>
                </a:cubicBezTo>
                <a:cubicBezTo>
                  <a:pt x="2837568" y="765953"/>
                  <a:pt x="2664630" y="665157"/>
                  <a:pt x="2363603" y="715118"/>
                </a:cubicBezTo>
                <a:cubicBezTo>
                  <a:pt x="2062576" y="765079"/>
                  <a:pt x="1930273" y="695022"/>
                  <a:pt x="1814066" y="715118"/>
                </a:cubicBezTo>
                <a:cubicBezTo>
                  <a:pt x="1697859" y="735214"/>
                  <a:pt x="1379093" y="672833"/>
                  <a:pt x="1223165" y="715118"/>
                </a:cubicBezTo>
                <a:cubicBezTo>
                  <a:pt x="1067237" y="757403"/>
                  <a:pt x="967660" y="674579"/>
                  <a:pt x="714990" y="715118"/>
                </a:cubicBezTo>
                <a:cubicBezTo>
                  <a:pt x="462321" y="755657"/>
                  <a:pt x="215878" y="691312"/>
                  <a:pt x="0" y="715118"/>
                </a:cubicBezTo>
                <a:cubicBezTo>
                  <a:pt x="-17984" y="616359"/>
                  <a:pt x="22969" y="512260"/>
                  <a:pt x="0" y="364710"/>
                </a:cubicBezTo>
                <a:cubicBezTo>
                  <a:pt x="-22969" y="217160"/>
                  <a:pt x="34402" y="87873"/>
                  <a:pt x="0" y="0"/>
                </a:cubicBezTo>
                <a:close/>
              </a:path>
              <a:path w="4136306" h="715118" stroke="0" extrusionOk="0">
                <a:moveTo>
                  <a:pt x="0" y="0"/>
                </a:moveTo>
                <a:cubicBezTo>
                  <a:pt x="158892" y="-66071"/>
                  <a:pt x="346676" y="10033"/>
                  <a:pt x="632264" y="0"/>
                </a:cubicBezTo>
                <a:cubicBezTo>
                  <a:pt x="917852" y="-10033"/>
                  <a:pt x="974541" y="25280"/>
                  <a:pt x="1223165" y="0"/>
                </a:cubicBezTo>
                <a:cubicBezTo>
                  <a:pt x="1471789" y="-25280"/>
                  <a:pt x="1658553" y="45885"/>
                  <a:pt x="1896792" y="0"/>
                </a:cubicBezTo>
                <a:cubicBezTo>
                  <a:pt x="2135031" y="-45885"/>
                  <a:pt x="2206430" y="17627"/>
                  <a:pt x="2363603" y="0"/>
                </a:cubicBezTo>
                <a:cubicBezTo>
                  <a:pt x="2520776" y="-17627"/>
                  <a:pt x="2692633" y="63847"/>
                  <a:pt x="2954504" y="0"/>
                </a:cubicBezTo>
                <a:cubicBezTo>
                  <a:pt x="3216375" y="-63847"/>
                  <a:pt x="3370282" y="53212"/>
                  <a:pt x="3545405" y="0"/>
                </a:cubicBezTo>
                <a:cubicBezTo>
                  <a:pt x="3720528" y="-53212"/>
                  <a:pt x="3862743" y="62556"/>
                  <a:pt x="4136306" y="0"/>
                </a:cubicBezTo>
                <a:cubicBezTo>
                  <a:pt x="4158225" y="129074"/>
                  <a:pt x="4108539" y="183396"/>
                  <a:pt x="4136306" y="350408"/>
                </a:cubicBezTo>
                <a:cubicBezTo>
                  <a:pt x="4164073" y="517420"/>
                  <a:pt x="4113755" y="632889"/>
                  <a:pt x="4136306" y="715118"/>
                </a:cubicBezTo>
                <a:cubicBezTo>
                  <a:pt x="3998812" y="758598"/>
                  <a:pt x="3786396" y="709717"/>
                  <a:pt x="3628131" y="715118"/>
                </a:cubicBezTo>
                <a:cubicBezTo>
                  <a:pt x="3469866" y="720519"/>
                  <a:pt x="3320918" y="658545"/>
                  <a:pt x="3037230" y="715118"/>
                </a:cubicBezTo>
                <a:cubicBezTo>
                  <a:pt x="2753542" y="771691"/>
                  <a:pt x="2720825" y="688957"/>
                  <a:pt x="2570419" y="715118"/>
                </a:cubicBezTo>
                <a:cubicBezTo>
                  <a:pt x="2420013" y="741279"/>
                  <a:pt x="2324935" y="683702"/>
                  <a:pt x="2103607" y="715118"/>
                </a:cubicBezTo>
                <a:cubicBezTo>
                  <a:pt x="1882279" y="746534"/>
                  <a:pt x="1736300" y="673831"/>
                  <a:pt x="1554069" y="715118"/>
                </a:cubicBezTo>
                <a:cubicBezTo>
                  <a:pt x="1371838" y="756405"/>
                  <a:pt x="1245857" y="697077"/>
                  <a:pt x="1045895" y="715118"/>
                </a:cubicBezTo>
                <a:cubicBezTo>
                  <a:pt x="845933" y="733159"/>
                  <a:pt x="743436" y="679065"/>
                  <a:pt x="579083" y="715118"/>
                </a:cubicBezTo>
                <a:cubicBezTo>
                  <a:pt x="414730" y="751171"/>
                  <a:pt x="286915" y="677534"/>
                  <a:pt x="0" y="715118"/>
                </a:cubicBezTo>
                <a:cubicBezTo>
                  <a:pt x="-4142" y="637847"/>
                  <a:pt x="37908" y="492317"/>
                  <a:pt x="0" y="379013"/>
                </a:cubicBezTo>
                <a:cubicBezTo>
                  <a:pt x="-37908" y="265710"/>
                  <a:pt x="23727" y="158446"/>
                  <a:pt x="0" y="0"/>
                </a:cubicBezTo>
                <a:close/>
              </a:path>
            </a:pathLst>
          </a:custGeom>
          <a:solidFill>
            <a:schemeClr val="lt1">
              <a:alpha val="92000"/>
            </a:schemeClr>
          </a:solidFill>
          <a:ln w="19050">
            <a:solidFill>
              <a:srgbClr val="C4A691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61143E7-CC3E-29C8-06A9-50EBDAD0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605" y="236335"/>
            <a:ext cx="9788859" cy="658509"/>
          </a:xfrm>
        </p:spPr>
        <p:txBody>
          <a:bodyPr anchor="b">
            <a:normAutofit/>
          </a:bodyPr>
          <a:lstStyle/>
          <a:p>
            <a:r>
              <a:rPr lang="hu-HU" sz="3900" dirty="0"/>
              <a:t>Kognitív képességek – „hegyek völgyek között”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B67DD77-45DE-140D-E2C2-DE1DB2700B8F}"/>
              </a:ext>
            </a:extLst>
          </p:cNvPr>
          <p:cNvSpPr txBox="1"/>
          <p:nvPr/>
        </p:nvSpPr>
        <p:spPr>
          <a:xfrm>
            <a:off x="5826211" y="251350"/>
            <a:ext cx="5424381" cy="716400"/>
          </a:xfrm>
          <a:custGeom>
            <a:avLst/>
            <a:gdLst>
              <a:gd name="connsiteX0" fmla="*/ 0 w 5424381"/>
              <a:gd name="connsiteY0" fmla="*/ 0 h 716400"/>
              <a:gd name="connsiteX1" fmla="*/ 542438 w 5424381"/>
              <a:gd name="connsiteY1" fmla="*/ 0 h 716400"/>
              <a:gd name="connsiteX2" fmla="*/ 1030632 w 5424381"/>
              <a:gd name="connsiteY2" fmla="*/ 0 h 716400"/>
              <a:gd name="connsiteX3" fmla="*/ 1573070 w 5424381"/>
              <a:gd name="connsiteY3" fmla="*/ 0 h 716400"/>
              <a:gd name="connsiteX4" fmla="*/ 2115509 w 5424381"/>
              <a:gd name="connsiteY4" fmla="*/ 0 h 716400"/>
              <a:gd name="connsiteX5" fmla="*/ 2603703 w 5424381"/>
              <a:gd name="connsiteY5" fmla="*/ 0 h 716400"/>
              <a:gd name="connsiteX6" fmla="*/ 3037653 w 5424381"/>
              <a:gd name="connsiteY6" fmla="*/ 0 h 716400"/>
              <a:gd name="connsiteX7" fmla="*/ 3417360 w 5424381"/>
              <a:gd name="connsiteY7" fmla="*/ 0 h 716400"/>
              <a:gd name="connsiteX8" fmla="*/ 3905554 w 5424381"/>
              <a:gd name="connsiteY8" fmla="*/ 0 h 716400"/>
              <a:gd name="connsiteX9" fmla="*/ 4339505 w 5424381"/>
              <a:gd name="connsiteY9" fmla="*/ 0 h 716400"/>
              <a:gd name="connsiteX10" fmla="*/ 4881943 w 5424381"/>
              <a:gd name="connsiteY10" fmla="*/ 0 h 716400"/>
              <a:gd name="connsiteX11" fmla="*/ 5424381 w 5424381"/>
              <a:gd name="connsiteY11" fmla="*/ 0 h 716400"/>
              <a:gd name="connsiteX12" fmla="*/ 5424381 w 5424381"/>
              <a:gd name="connsiteY12" fmla="*/ 336708 h 716400"/>
              <a:gd name="connsiteX13" fmla="*/ 5424381 w 5424381"/>
              <a:gd name="connsiteY13" fmla="*/ 716400 h 716400"/>
              <a:gd name="connsiteX14" fmla="*/ 4990431 w 5424381"/>
              <a:gd name="connsiteY14" fmla="*/ 716400 h 716400"/>
              <a:gd name="connsiteX15" fmla="*/ 4556480 w 5424381"/>
              <a:gd name="connsiteY15" fmla="*/ 716400 h 716400"/>
              <a:gd name="connsiteX16" fmla="*/ 4068286 w 5424381"/>
              <a:gd name="connsiteY16" fmla="*/ 716400 h 716400"/>
              <a:gd name="connsiteX17" fmla="*/ 3471604 w 5424381"/>
              <a:gd name="connsiteY17" fmla="*/ 716400 h 716400"/>
              <a:gd name="connsiteX18" fmla="*/ 2983410 w 5424381"/>
              <a:gd name="connsiteY18" fmla="*/ 716400 h 716400"/>
              <a:gd name="connsiteX19" fmla="*/ 2386728 w 5424381"/>
              <a:gd name="connsiteY19" fmla="*/ 716400 h 716400"/>
              <a:gd name="connsiteX20" fmla="*/ 1844290 w 5424381"/>
              <a:gd name="connsiteY20" fmla="*/ 716400 h 716400"/>
              <a:gd name="connsiteX21" fmla="*/ 1356095 w 5424381"/>
              <a:gd name="connsiteY21" fmla="*/ 716400 h 716400"/>
              <a:gd name="connsiteX22" fmla="*/ 922145 w 5424381"/>
              <a:gd name="connsiteY22" fmla="*/ 716400 h 716400"/>
              <a:gd name="connsiteX23" fmla="*/ 0 w 5424381"/>
              <a:gd name="connsiteY23" fmla="*/ 716400 h 716400"/>
              <a:gd name="connsiteX24" fmla="*/ 0 w 5424381"/>
              <a:gd name="connsiteY24" fmla="*/ 372528 h 716400"/>
              <a:gd name="connsiteX25" fmla="*/ 0 w 5424381"/>
              <a:gd name="connsiteY25" fmla="*/ 0 h 7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24381" h="716400" fill="none" extrusionOk="0">
                <a:moveTo>
                  <a:pt x="0" y="0"/>
                </a:moveTo>
                <a:cubicBezTo>
                  <a:pt x="160096" y="-37839"/>
                  <a:pt x="300171" y="3393"/>
                  <a:pt x="542438" y="0"/>
                </a:cubicBezTo>
                <a:cubicBezTo>
                  <a:pt x="784705" y="-3393"/>
                  <a:pt x="855859" y="20380"/>
                  <a:pt x="1030632" y="0"/>
                </a:cubicBezTo>
                <a:cubicBezTo>
                  <a:pt x="1205405" y="-20380"/>
                  <a:pt x="1347018" y="38632"/>
                  <a:pt x="1573070" y="0"/>
                </a:cubicBezTo>
                <a:cubicBezTo>
                  <a:pt x="1799122" y="-38632"/>
                  <a:pt x="1965495" y="42976"/>
                  <a:pt x="2115509" y="0"/>
                </a:cubicBezTo>
                <a:cubicBezTo>
                  <a:pt x="2265523" y="-42976"/>
                  <a:pt x="2419279" y="26713"/>
                  <a:pt x="2603703" y="0"/>
                </a:cubicBezTo>
                <a:cubicBezTo>
                  <a:pt x="2788127" y="-26713"/>
                  <a:pt x="2868858" y="17663"/>
                  <a:pt x="3037653" y="0"/>
                </a:cubicBezTo>
                <a:cubicBezTo>
                  <a:pt x="3206448" y="-17663"/>
                  <a:pt x="3232150" y="40501"/>
                  <a:pt x="3417360" y="0"/>
                </a:cubicBezTo>
                <a:cubicBezTo>
                  <a:pt x="3602570" y="-40501"/>
                  <a:pt x="3772063" y="12751"/>
                  <a:pt x="3905554" y="0"/>
                </a:cubicBezTo>
                <a:cubicBezTo>
                  <a:pt x="4039045" y="-12751"/>
                  <a:pt x="4192459" y="14056"/>
                  <a:pt x="4339505" y="0"/>
                </a:cubicBezTo>
                <a:cubicBezTo>
                  <a:pt x="4486551" y="-14056"/>
                  <a:pt x="4766923" y="3784"/>
                  <a:pt x="4881943" y="0"/>
                </a:cubicBezTo>
                <a:cubicBezTo>
                  <a:pt x="4996963" y="-3784"/>
                  <a:pt x="5198214" y="51698"/>
                  <a:pt x="5424381" y="0"/>
                </a:cubicBezTo>
                <a:cubicBezTo>
                  <a:pt x="5451128" y="81940"/>
                  <a:pt x="5399732" y="199810"/>
                  <a:pt x="5424381" y="336708"/>
                </a:cubicBezTo>
                <a:cubicBezTo>
                  <a:pt x="5449030" y="473606"/>
                  <a:pt x="5401932" y="617581"/>
                  <a:pt x="5424381" y="716400"/>
                </a:cubicBezTo>
                <a:cubicBezTo>
                  <a:pt x="5327429" y="761490"/>
                  <a:pt x="5137741" y="673563"/>
                  <a:pt x="4990431" y="716400"/>
                </a:cubicBezTo>
                <a:cubicBezTo>
                  <a:pt x="4843121" y="759237"/>
                  <a:pt x="4652028" y="714355"/>
                  <a:pt x="4556480" y="716400"/>
                </a:cubicBezTo>
                <a:cubicBezTo>
                  <a:pt x="4460932" y="718445"/>
                  <a:pt x="4253071" y="702784"/>
                  <a:pt x="4068286" y="716400"/>
                </a:cubicBezTo>
                <a:cubicBezTo>
                  <a:pt x="3883501" y="730016"/>
                  <a:pt x="3598804" y="687123"/>
                  <a:pt x="3471604" y="716400"/>
                </a:cubicBezTo>
                <a:cubicBezTo>
                  <a:pt x="3344404" y="745677"/>
                  <a:pt x="3092081" y="675362"/>
                  <a:pt x="2983410" y="716400"/>
                </a:cubicBezTo>
                <a:cubicBezTo>
                  <a:pt x="2874739" y="757438"/>
                  <a:pt x="2582949" y="657088"/>
                  <a:pt x="2386728" y="716400"/>
                </a:cubicBezTo>
                <a:cubicBezTo>
                  <a:pt x="2190507" y="775712"/>
                  <a:pt x="2049153" y="669509"/>
                  <a:pt x="1844290" y="716400"/>
                </a:cubicBezTo>
                <a:cubicBezTo>
                  <a:pt x="1639427" y="763291"/>
                  <a:pt x="1475236" y="690677"/>
                  <a:pt x="1356095" y="716400"/>
                </a:cubicBezTo>
                <a:cubicBezTo>
                  <a:pt x="1236955" y="742123"/>
                  <a:pt x="1074396" y="714461"/>
                  <a:pt x="922145" y="716400"/>
                </a:cubicBezTo>
                <a:cubicBezTo>
                  <a:pt x="769894" y="718339"/>
                  <a:pt x="433807" y="639599"/>
                  <a:pt x="0" y="716400"/>
                </a:cubicBezTo>
                <a:cubicBezTo>
                  <a:pt x="-22683" y="620646"/>
                  <a:pt x="1009" y="446645"/>
                  <a:pt x="0" y="372528"/>
                </a:cubicBezTo>
                <a:cubicBezTo>
                  <a:pt x="-1009" y="298411"/>
                  <a:pt x="31778" y="178285"/>
                  <a:pt x="0" y="0"/>
                </a:cubicBezTo>
                <a:close/>
              </a:path>
              <a:path w="5424381" h="716400" stroke="0" extrusionOk="0">
                <a:moveTo>
                  <a:pt x="0" y="0"/>
                </a:moveTo>
                <a:cubicBezTo>
                  <a:pt x="214329" y="-67185"/>
                  <a:pt x="412558" y="40581"/>
                  <a:pt x="596682" y="0"/>
                </a:cubicBezTo>
                <a:cubicBezTo>
                  <a:pt x="780806" y="-40581"/>
                  <a:pt x="1026706" y="56965"/>
                  <a:pt x="1139120" y="0"/>
                </a:cubicBezTo>
                <a:cubicBezTo>
                  <a:pt x="1251534" y="-56965"/>
                  <a:pt x="1524041" y="20341"/>
                  <a:pt x="1790046" y="0"/>
                </a:cubicBezTo>
                <a:cubicBezTo>
                  <a:pt x="2056051" y="-20341"/>
                  <a:pt x="1991020" y="25952"/>
                  <a:pt x="2169752" y="0"/>
                </a:cubicBezTo>
                <a:cubicBezTo>
                  <a:pt x="2348484" y="-25952"/>
                  <a:pt x="2534627" y="64399"/>
                  <a:pt x="2712191" y="0"/>
                </a:cubicBezTo>
                <a:cubicBezTo>
                  <a:pt x="2889755" y="-64399"/>
                  <a:pt x="3099120" y="44804"/>
                  <a:pt x="3254629" y="0"/>
                </a:cubicBezTo>
                <a:cubicBezTo>
                  <a:pt x="3410138" y="-44804"/>
                  <a:pt x="3520600" y="45329"/>
                  <a:pt x="3688579" y="0"/>
                </a:cubicBezTo>
                <a:cubicBezTo>
                  <a:pt x="3856558" y="-45329"/>
                  <a:pt x="4069635" y="3647"/>
                  <a:pt x="4176773" y="0"/>
                </a:cubicBezTo>
                <a:cubicBezTo>
                  <a:pt x="4283911" y="-3647"/>
                  <a:pt x="4538630" y="61714"/>
                  <a:pt x="4773455" y="0"/>
                </a:cubicBezTo>
                <a:cubicBezTo>
                  <a:pt x="5008280" y="-61714"/>
                  <a:pt x="5144393" y="27364"/>
                  <a:pt x="5424381" y="0"/>
                </a:cubicBezTo>
                <a:cubicBezTo>
                  <a:pt x="5460588" y="95003"/>
                  <a:pt x="5395874" y="212971"/>
                  <a:pt x="5424381" y="365364"/>
                </a:cubicBezTo>
                <a:cubicBezTo>
                  <a:pt x="5452888" y="517757"/>
                  <a:pt x="5402204" y="546792"/>
                  <a:pt x="5424381" y="716400"/>
                </a:cubicBezTo>
                <a:cubicBezTo>
                  <a:pt x="5276866" y="753787"/>
                  <a:pt x="5104260" y="666352"/>
                  <a:pt x="4936187" y="716400"/>
                </a:cubicBezTo>
                <a:cubicBezTo>
                  <a:pt x="4768114" y="766448"/>
                  <a:pt x="4653735" y="715965"/>
                  <a:pt x="4447992" y="716400"/>
                </a:cubicBezTo>
                <a:cubicBezTo>
                  <a:pt x="4242249" y="716835"/>
                  <a:pt x="4193746" y="665644"/>
                  <a:pt x="4014042" y="716400"/>
                </a:cubicBezTo>
                <a:cubicBezTo>
                  <a:pt x="3834338" y="767156"/>
                  <a:pt x="3793427" y="692028"/>
                  <a:pt x="3634335" y="716400"/>
                </a:cubicBezTo>
                <a:cubicBezTo>
                  <a:pt x="3475243" y="740772"/>
                  <a:pt x="3333148" y="685110"/>
                  <a:pt x="3146141" y="716400"/>
                </a:cubicBezTo>
                <a:cubicBezTo>
                  <a:pt x="2959134" y="747690"/>
                  <a:pt x="2877838" y="703551"/>
                  <a:pt x="2766434" y="716400"/>
                </a:cubicBezTo>
                <a:cubicBezTo>
                  <a:pt x="2655030" y="729249"/>
                  <a:pt x="2470916" y="710446"/>
                  <a:pt x="2386728" y="716400"/>
                </a:cubicBezTo>
                <a:cubicBezTo>
                  <a:pt x="2302540" y="722354"/>
                  <a:pt x="2024892" y="664724"/>
                  <a:pt x="1790046" y="716400"/>
                </a:cubicBezTo>
                <a:cubicBezTo>
                  <a:pt x="1555200" y="768076"/>
                  <a:pt x="1441570" y="693645"/>
                  <a:pt x="1139120" y="716400"/>
                </a:cubicBezTo>
                <a:cubicBezTo>
                  <a:pt x="836670" y="739155"/>
                  <a:pt x="870162" y="711143"/>
                  <a:pt x="705170" y="716400"/>
                </a:cubicBezTo>
                <a:cubicBezTo>
                  <a:pt x="540178" y="721657"/>
                  <a:pt x="287456" y="703888"/>
                  <a:pt x="0" y="716400"/>
                </a:cubicBezTo>
                <a:cubicBezTo>
                  <a:pt x="-38031" y="569573"/>
                  <a:pt x="12558" y="471087"/>
                  <a:pt x="0" y="379692"/>
                </a:cubicBezTo>
                <a:cubicBezTo>
                  <a:pt x="-12558" y="288297"/>
                  <a:pt x="18987" y="136033"/>
                  <a:pt x="0" y="0"/>
                </a:cubicBezTo>
                <a:close/>
              </a:path>
            </a:pathLst>
          </a:custGeom>
          <a:gradFill>
            <a:gsLst>
              <a:gs pos="80215">
                <a:srgbClr val="948A60">
                  <a:alpha val="39000"/>
                </a:srgbClr>
              </a:gs>
              <a:gs pos="56692">
                <a:srgbClr val="41A9B8">
                  <a:alpha val="13000"/>
                </a:srgbClr>
              </a:gs>
              <a:gs pos="27268">
                <a:srgbClr val="3995AB">
                  <a:alpha val="22000"/>
                </a:srgbClr>
              </a:gs>
              <a:gs pos="7000">
                <a:srgbClr val="B53067">
                  <a:alpha val="40000"/>
                </a:srgbClr>
              </a:gs>
              <a:gs pos="71000">
                <a:srgbClr val="EA7F1A">
                  <a:alpha val="20000"/>
                </a:srgbClr>
              </a:gs>
              <a:gs pos="43000">
                <a:srgbClr val="B53067">
                  <a:alpha val="19000"/>
                </a:srgbClr>
              </a:gs>
              <a:gs pos="90000">
                <a:srgbClr val="3995AB">
                  <a:alpha val="47000"/>
                </a:srgbClr>
              </a:gs>
            </a:gsLst>
            <a:lin ang="10200000" scaled="0"/>
          </a:gra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" name="Ábra 17" descr="Térkép gombostűvel egyszínű kitöltéssel">
            <a:extLst>
              <a:ext uri="{FF2B5EF4-FFF2-40B4-BE49-F238E27FC236}">
                <a16:creationId xmlns:a16="http://schemas.microsoft.com/office/drawing/2014/main" id="{B0136EB6-D188-F0FE-9F93-C0ACE909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8821" y="5113484"/>
            <a:ext cx="914400" cy="914400"/>
          </a:xfrm>
          <a:prstGeom prst="rect">
            <a:avLst/>
          </a:prstGeom>
        </p:spPr>
      </p:pic>
      <p:pic>
        <p:nvPicPr>
          <p:cNvPr id="20" name="Ábra 19" descr="Mesélés egyszínű kitöltéssel">
            <a:extLst>
              <a:ext uri="{FF2B5EF4-FFF2-40B4-BE49-F238E27FC236}">
                <a16:creationId xmlns:a16="http://schemas.microsoft.com/office/drawing/2014/main" id="{803CF35B-7EB4-B75B-9C18-5BE25783C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8821" y="3814042"/>
            <a:ext cx="914400" cy="914400"/>
          </a:xfrm>
          <a:prstGeom prst="rect">
            <a:avLst/>
          </a:prstGeom>
        </p:spPr>
      </p:pic>
      <p:pic>
        <p:nvPicPr>
          <p:cNvPr id="24" name="Ábra 23" descr="Csevegésbuborék egyszínű kitöltéssel">
            <a:extLst>
              <a:ext uri="{FF2B5EF4-FFF2-40B4-BE49-F238E27FC236}">
                <a16:creationId xmlns:a16="http://schemas.microsoft.com/office/drawing/2014/main" id="{FFCFE712-CD08-5659-D2AA-B6FAE9AB8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8821" y="24510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7BE2D9-255A-414B-6CF5-5DAE24A67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023" y="920303"/>
            <a:ext cx="6177023" cy="4943943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kern="1200" dirty="0" err="1">
                <a:ln/>
                <a:solidFill>
                  <a:schemeClr val="bg1"/>
                </a:solidFill>
                <a:latin typeface="+mj-lt"/>
                <a:ea typeface="+mj-ea"/>
                <a:cs typeface="+mj-cs"/>
              </a:rPr>
              <a:t>Duplikációsak</a:t>
            </a:r>
            <a:endParaRPr lang="en-US" sz="8000" b="1" kern="1200" dirty="0">
              <a:ln/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artalom helye 2">
            <a:extLst>
              <a:ext uri="{FF2B5EF4-FFF2-40B4-BE49-F238E27FC236}">
                <a16:creationId xmlns:a16="http://schemas.microsoft.com/office/drawing/2014/main" id="{5188EA48-2EAB-02D0-101D-E9FDD1E6A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134640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Külsőre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nagyon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hasonlítanak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Téri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képességeik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jók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Nyelviek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késleltetett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érés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Aszociálisak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problémásak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Agytérfogat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nagyobb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DE a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kisagy</a:t>
            </a:r>
            <a:r>
              <a:rPr lang="hu-HU" sz="2800" dirty="0">
                <a:solidFill>
                  <a:schemeClr val="tx1">
                    <a:alpha val="80000"/>
                  </a:schemeClr>
                </a:solidFill>
              </a:rPr>
              <a:t>h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oz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viszonyított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relatív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térfogat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kisebb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, mint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az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egészséges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-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autizmus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9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emély, beltéri, nyakkendő, fal látható&#10;&#10;Automatikusan generált leírás">
            <a:extLst>
              <a:ext uri="{FF2B5EF4-FFF2-40B4-BE49-F238E27FC236}">
                <a16:creationId xmlns:a16="http://schemas.microsoft.com/office/drawing/2014/main" id="{6CE59652-A8E1-93CF-9633-8EA0DB36B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0" b="-2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F5D98E0-6B75-0576-B7EA-76E59E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8" r="31606" b="-2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5" name="Tartalom helye 4" descr="A képen személy, beltéri, fiú, kicsi látható&#10;&#10;Automatikusan generált leírás">
            <a:extLst>
              <a:ext uri="{FF2B5EF4-FFF2-40B4-BE49-F238E27FC236}">
                <a16:creationId xmlns:a16="http://schemas.microsoft.com/office/drawing/2014/main" id="{7BCC562E-733A-457D-8AD5-50777A6B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3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F5FC8AB-FAAD-50B8-FE27-8B138DFF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96129"/>
            <a:ext cx="5612998" cy="2080579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kern="1200" dirty="0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b="1" kern="1200" dirty="0" err="1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világ</a:t>
            </a:r>
            <a:r>
              <a:rPr lang="en-US" b="1" kern="1200" dirty="0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legboldogabb</a:t>
            </a:r>
            <a:r>
              <a:rPr lang="en-US" b="1" kern="1200" dirty="0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ln/>
                <a:solidFill>
                  <a:srgbClr val="EA7F1A"/>
                </a:solidFill>
                <a:latin typeface="+mj-lt"/>
                <a:ea typeface="+mj-ea"/>
                <a:cs typeface="+mj-cs"/>
              </a:rPr>
              <a:t>emberei</a:t>
            </a:r>
            <a:endParaRPr lang="en-US" b="1" kern="1200" dirty="0">
              <a:ln/>
              <a:solidFill>
                <a:srgbClr val="EA7F1A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013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E73E1B-39C4-C9CD-7E11-5C3C04CC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Irodalom: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6B467E2-FEE6-633E-1260-D70C5B7EC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11445"/>
            <a:ext cx="6906491" cy="5585619"/>
          </a:xfrm>
        </p:spPr>
        <p:txBody>
          <a:bodyPr anchor="ctr">
            <a:normAutofit fontScale="92500"/>
          </a:bodyPr>
          <a:lstStyle/>
          <a:p>
            <a:pPr indent="-304800">
              <a:spcAft>
                <a:spcPts val="800"/>
              </a:spcAft>
            </a:pP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Bellugi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George, M.,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Lichtenberger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L., Jones, W.,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Z. (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n.d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.). Linking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Molecular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Genetics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New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I. The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Neurocognitive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Strengths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-304800">
              <a:spcAft>
                <a:spcPts val="800"/>
              </a:spcAft>
            </a:pP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Jackowski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P.,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K., Maria de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Araújo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Cole, C. G., Silva, I.,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Tavares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Lacerda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L. (2009).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Brain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abnormalities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magnetic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resonance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imaging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European Journal of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Paediatric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Neurology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13,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4, pp. 305–316). https://doi.org/10.1016/j.ejpn.2008.07.002</a:t>
            </a:r>
          </a:p>
          <a:p>
            <a:pPr indent="-304800">
              <a:spcAft>
                <a:spcPts val="800"/>
              </a:spcAft>
            </a:pP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Kozel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A.,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Barak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B., Kim, C. A.,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Mervis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 B.,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Osborne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 R.,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Pober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R. (2021). 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Disease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7,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1).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Research. https://doi.org/10.1038/s41572-021-00276-z</a:t>
            </a:r>
          </a:p>
          <a:p>
            <a:pPr indent="-304800">
              <a:spcAft>
                <a:spcPts val="800"/>
              </a:spcAft>
            </a:pP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Meyer-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Lindenberg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Mervis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 B.,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Faith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Berman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 (2006).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genetic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influences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cognition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behaviour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7,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5, pp. 380–393). https://doi.org/10.1038/nrn1906</a:t>
            </a:r>
          </a:p>
          <a:p>
            <a:pPr indent="-304800">
              <a:spcAft>
                <a:spcPts val="800"/>
              </a:spcAft>
            </a:pP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Miklós, G., Fekete, G.,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Haltrich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I., Tóth, M.,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Reismann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 (2017). Williams-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beuren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(Williams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Orvosi Hetilap, 158(47), 1883–1888. https://doi.org/10.1556/650.2017.30905</a:t>
            </a:r>
          </a:p>
          <a:p>
            <a:pPr indent="-304800">
              <a:spcAft>
                <a:spcPts val="800"/>
              </a:spcAft>
            </a:pP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Vonholdt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M.,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Shuldiner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E., Koch, I. J.,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Kartzinel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Y.,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Hogan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Brubaker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Wanser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Stahler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Wynne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 D. L.,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Ostrander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A.,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Sinsheimer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S., &amp;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Udell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A. R. (2017).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associated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human Williams-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Beuren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syndrome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underlie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stereotypical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hypersociability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domestic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dogs</a:t>
            </a:r>
            <a:r>
              <a:rPr lang="hu-H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https://www.science.org</a:t>
            </a:r>
          </a:p>
        </p:txBody>
      </p:sp>
    </p:spTree>
    <p:extLst>
      <p:ext uri="{BB962C8B-B14F-4D97-AF65-F5344CB8AC3E}">
        <p14:creationId xmlns:p14="http://schemas.microsoft.com/office/powerpoint/2010/main" val="277854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9FD1D0-D5FA-7CF3-6D26-DAE3CE09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Köszönöm</a:t>
            </a:r>
            <a:r>
              <a:rPr lang="en-US" sz="5400" dirty="0"/>
              <a:t> a </a:t>
            </a:r>
            <a:r>
              <a:rPr lang="en-US" sz="5400" dirty="0" err="1"/>
              <a:t>figyelmet</a:t>
            </a:r>
            <a:r>
              <a:rPr lang="en-US" sz="5400" dirty="0"/>
              <a:t>!</a:t>
            </a:r>
            <a:r>
              <a:rPr lang="hu-HU" sz="5400" dirty="0"/>
              <a:t> </a:t>
            </a:r>
            <a:r>
              <a:rPr lang="hu-HU" sz="5400" dirty="0">
                <a:sym typeface="Wingdings" panose="05000000000000000000" pitchFamily="2" charset="2"/>
              </a:rPr>
              <a:t></a:t>
            </a:r>
            <a:endParaRPr lang="en-US" sz="5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Tartalom helye 4" descr="A képen fű, kültéri, kutya, mező látható&#10;&#10;Automatikusan generált leírás">
            <a:extLst>
              <a:ext uri="{FF2B5EF4-FFF2-40B4-BE49-F238E27FC236}">
                <a16:creationId xmlns:a16="http://schemas.microsoft.com/office/drawing/2014/main" id="{BED9FCAF-C3D2-64E3-DBA1-05D2DAAE5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8106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702EA3-49AA-2385-E5B5-4B669E22A844}"/>
              </a:ext>
            </a:extLst>
          </p:cNvPr>
          <p:cNvSpPr txBox="1"/>
          <p:nvPr/>
        </p:nvSpPr>
        <p:spPr>
          <a:xfrm>
            <a:off x="612017" y="1492728"/>
            <a:ext cx="3854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Recesszió</a:t>
            </a:r>
          </a:p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Háború</a:t>
            </a:r>
          </a:p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 (vagyis 15)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°C</a:t>
            </a:r>
          </a:p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Vizsgaidőszak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B19C4CB-6F84-A5C9-18ED-E53F66A17F89}"/>
              </a:ext>
            </a:extLst>
          </p:cNvPr>
          <p:cNvSpPr txBox="1"/>
          <p:nvPr/>
        </p:nvSpPr>
        <p:spPr>
          <a:xfrm>
            <a:off x="1183761" y="4673073"/>
            <a:ext cx="385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Williams szindrómás kisgyerek</a:t>
            </a:r>
          </a:p>
        </p:txBody>
      </p:sp>
    </p:spTree>
    <p:extLst>
      <p:ext uri="{BB962C8B-B14F-4D97-AF65-F5344CB8AC3E}">
        <p14:creationId xmlns:p14="http://schemas.microsoft.com/office/powerpoint/2010/main" val="3792245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58AE3A7-6199-84B2-979E-20222BD0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chemeClr val="tx2"/>
                </a:solidFill>
              </a:rPr>
              <a:t>Általánosan</a:t>
            </a:r>
            <a:endParaRPr lang="hu-HU" sz="3600" b="1" dirty="0">
              <a:solidFill>
                <a:schemeClr val="tx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9A0949-D9E7-2715-6E0C-EDA93342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993604"/>
            <a:ext cx="5892800" cy="523036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 sz="3200" dirty="0">
                <a:solidFill>
                  <a:schemeClr val="tx2"/>
                </a:solidFill>
              </a:rPr>
              <a:t>Ritka</a:t>
            </a:r>
          </a:p>
          <a:p>
            <a:pPr lvl="1">
              <a:spcAft>
                <a:spcPts val="600"/>
              </a:spcAft>
            </a:pPr>
            <a:r>
              <a:rPr lang="hu-HU" sz="2800" dirty="0">
                <a:solidFill>
                  <a:schemeClr val="tx2"/>
                </a:solidFill>
              </a:rPr>
              <a:t> 1:7500-20000 fő</a:t>
            </a:r>
          </a:p>
          <a:p>
            <a:r>
              <a:rPr lang="hu-HU" sz="3200" dirty="0">
                <a:solidFill>
                  <a:schemeClr val="tx2"/>
                </a:solidFill>
              </a:rPr>
              <a:t>20. században írták le először</a:t>
            </a:r>
          </a:p>
          <a:p>
            <a:pPr lvl="1"/>
            <a:r>
              <a:rPr lang="hu-HU" sz="2800" dirty="0">
                <a:solidFill>
                  <a:schemeClr val="tx2"/>
                </a:solidFill>
              </a:rPr>
              <a:t>John </a:t>
            </a:r>
            <a:r>
              <a:rPr lang="hu-HU" sz="2800" dirty="0" err="1">
                <a:solidFill>
                  <a:schemeClr val="tx2"/>
                </a:solidFill>
              </a:rPr>
              <a:t>Cyprian</a:t>
            </a:r>
            <a:r>
              <a:rPr lang="hu-HU" sz="2800" dirty="0">
                <a:solidFill>
                  <a:schemeClr val="tx2"/>
                </a:solidFill>
              </a:rPr>
              <a:t> </a:t>
            </a:r>
            <a:r>
              <a:rPr lang="hu-HU" sz="2800" dirty="0" err="1">
                <a:solidFill>
                  <a:schemeClr val="tx2"/>
                </a:solidFill>
              </a:rPr>
              <a:t>Phipps</a:t>
            </a:r>
            <a:r>
              <a:rPr lang="hu-HU" sz="2800" dirty="0">
                <a:solidFill>
                  <a:schemeClr val="tx2"/>
                </a:solidFill>
              </a:rPr>
              <a:t> Williams </a:t>
            </a:r>
          </a:p>
          <a:p>
            <a:pPr>
              <a:spcAft>
                <a:spcPts val="600"/>
              </a:spcAft>
            </a:pPr>
            <a:r>
              <a:rPr lang="hu-HU" sz="3200" dirty="0">
                <a:solidFill>
                  <a:schemeClr val="tx2"/>
                </a:solidFill>
              </a:rPr>
              <a:t>Nemek aránya kiegyenlített</a:t>
            </a:r>
          </a:p>
          <a:p>
            <a:pPr marL="285750" indent="-285750">
              <a:spcAft>
                <a:spcPts val="600"/>
              </a:spcAft>
            </a:pPr>
            <a:r>
              <a:rPr lang="hu-HU" sz="3600" dirty="0">
                <a:solidFill>
                  <a:schemeClr val="tx2"/>
                </a:solidFill>
              </a:rPr>
              <a:t>Domináns mutáció</a:t>
            </a:r>
          </a:p>
          <a:p>
            <a:pPr marL="742950" lvl="1" indent="-285750">
              <a:spcAft>
                <a:spcPts val="600"/>
              </a:spcAft>
            </a:pPr>
            <a:r>
              <a:rPr lang="hu-HU" sz="3200" dirty="0">
                <a:solidFill>
                  <a:schemeClr val="tx2"/>
                </a:solidFill>
              </a:rPr>
              <a:t>örökölhető</a:t>
            </a:r>
          </a:p>
          <a:p>
            <a:endParaRPr lang="hu-HU" sz="2000" b="1" dirty="0">
              <a:solidFill>
                <a:schemeClr val="tx2"/>
              </a:solidFill>
            </a:endParaRPr>
          </a:p>
        </p:txBody>
      </p:sp>
      <p:pic>
        <p:nvPicPr>
          <p:cNvPr id="15" name="Ábra 14" descr="Hierarchia egyszínű kitöltéssel">
            <a:extLst>
              <a:ext uri="{FF2B5EF4-FFF2-40B4-BE49-F238E27FC236}">
                <a16:creationId xmlns:a16="http://schemas.microsoft.com/office/drawing/2014/main" id="{9CB43652-2211-C92A-78DA-2C0E873D0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067" y="5265094"/>
            <a:ext cx="1483405" cy="14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4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844DF-EB46-EEA4-8AC7-9BD79EF9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93" y="291570"/>
            <a:ext cx="11135361" cy="1454051"/>
          </a:xfrm>
        </p:spPr>
        <p:txBody>
          <a:bodyPr>
            <a:normAutofit/>
          </a:bodyPr>
          <a:lstStyle/>
          <a:p>
            <a:pPr marL="742950" lvl="1" indent="-285750">
              <a:spcAft>
                <a:spcPts val="600"/>
              </a:spcAft>
            </a:pPr>
            <a:r>
              <a:rPr lang="hu-HU" sz="4800" dirty="0">
                <a:solidFill>
                  <a:schemeClr val="tx2"/>
                </a:solidFill>
              </a:rPr>
              <a:t>Mutáció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08FE25-F4D1-2726-6428-E2610CAA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604" y="1799380"/>
            <a:ext cx="5291328" cy="335347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hu-HU" sz="2800" dirty="0">
              <a:solidFill>
                <a:schemeClr val="tx2"/>
              </a:solidFill>
            </a:endParaRPr>
          </a:p>
          <a:p>
            <a:r>
              <a:rPr lang="hu-HU" sz="2800" dirty="0" err="1">
                <a:solidFill>
                  <a:schemeClr val="tx2"/>
                </a:solidFill>
              </a:rPr>
              <a:t>Meiózis</a:t>
            </a:r>
            <a:r>
              <a:rPr lang="hu-HU" sz="2800" dirty="0">
                <a:solidFill>
                  <a:schemeClr val="tx2"/>
                </a:solidFill>
              </a:rPr>
              <a:t> alatti </a:t>
            </a:r>
            <a:r>
              <a:rPr lang="hu-HU" sz="2800" dirty="0" err="1">
                <a:solidFill>
                  <a:schemeClr val="tx2"/>
                </a:solidFill>
              </a:rPr>
              <a:t>autoszómális</a:t>
            </a:r>
            <a:r>
              <a:rPr lang="hu-HU" sz="2800" dirty="0">
                <a:solidFill>
                  <a:schemeClr val="tx2"/>
                </a:solidFill>
              </a:rPr>
              <a:t> </a:t>
            </a:r>
            <a:r>
              <a:rPr lang="hu-HU" sz="2800" dirty="0" err="1">
                <a:solidFill>
                  <a:schemeClr val="tx2"/>
                </a:solidFill>
              </a:rPr>
              <a:t>mikrodeléció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Hemideléció</a:t>
            </a:r>
            <a:r>
              <a:rPr lang="hu-HU" dirty="0">
                <a:solidFill>
                  <a:schemeClr val="tx2"/>
                </a:solidFill>
              </a:rPr>
              <a:t> a 7. kromoszómán </a:t>
            </a:r>
          </a:p>
          <a:p>
            <a:pPr lvl="1"/>
            <a:r>
              <a:rPr lang="hu-HU" sz="2800" dirty="0">
                <a:solidFill>
                  <a:schemeClr val="tx2"/>
                </a:solidFill>
              </a:rPr>
              <a:t> kb. 1,55-2 </a:t>
            </a:r>
            <a:r>
              <a:rPr lang="hu-HU" sz="2800" dirty="0" err="1">
                <a:solidFill>
                  <a:schemeClr val="tx2"/>
                </a:solidFill>
              </a:rPr>
              <a:t>Mb</a:t>
            </a:r>
            <a:r>
              <a:rPr lang="hu-HU" sz="2800" dirty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hu-HU" sz="2800" dirty="0">
                <a:solidFill>
                  <a:schemeClr val="tx2"/>
                </a:solidFill>
              </a:rPr>
              <a:t>25-27 eddig leírt gén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A36D8339-D123-A140-F537-C4A237A51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5" y="1700784"/>
            <a:ext cx="3740386" cy="4379976"/>
          </a:xfrm>
          <a:prstGeom prst="rect">
            <a:avLst/>
          </a:prstGeom>
        </p:spPr>
      </p:pic>
      <p:sp>
        <p:nvSpPr>
          <p:cNvPr id="35" name="Freeform: Shape 31">
            <a:extLst>
              <a:ext uri="{FF2B5EF4-FFF2-40B4-BE49-F238E27FC236}">
                <a16:creationId xmlns:a16="http://schemas.microsoft.com/office/drawing/2014/main" id="{F174C28A-4134-479A-A929-AD902FE7F174}"/>
              </a:ext>
            </a:extLst>
          </p:cNvPr>
          <p:cNvSpPr/>
          <p:nvPr/>
        </p:nvSpPr>
        <p:spPr>
          <a:xfrm rot="19009146">
            <a:off x="460873" y="3529688"/>
            <a:ext cx="1212791" cy="4328557"/>
          </a:xfrm>
          <a:custGeom>
            <a:avLst/>
            <a:gdLst>
              <a:gd name="connsiteX0" fmla="*/ 564956 w 1571716"/>
              <a:gd name="connsiteY0" fmla="*/ 6049798 h 6856439"/>
              <a:gd name="connsiteX1" fmla="*/ 694265 w 1571716"/>
              <a:gd name="connsiteY1" fmla="*/ 6156016 h 6856439"/>
              <a:gd name="connsiteX2" fmla="*/ 741986 w 1571716"/>
              <a:gd name="connsiteY2" fmla="*/ 6196040 h 6856439"/>
              <a:gd name="connsiteX3" fmla="*/ 241684 w 1571716"/>
              <a:gd name="connsiteY3" fmla="*/ 6856439 h 6856439"/>
              <a:gd name="connsiteX4" fmla="*/ 0 w 1571716"/>
              <a:gd name="connsiteY4" fmla="*/ 6856439 h 6856439"/>
              <a:gd name="connsiteX5" fmla="*/ 564956 w 1571716"/>
              <a:gd name="connsiteY5" fmla="*/ 6049798 h 6856439"/>
              <a:gd name="connsiteX6" fmla="*/ 252460 w 1571716"/>
              <a:gd name="connsiteY6" fmla="*/ 5232384 h 6856439"/>
              <a:gd name="connsiteX7" fmla="*/ 301721 w 1571716"/>
              <a:gd name="connsiteY7" fmla="*/ 5361692 h 6856439"/>
              <a:gd name="connsiteX8" fmla="*/ 370993 w 1571716"/>
              <a:gd name="connsiteY8" fmla="*/ 5469450 h 6856439"/>
              <a:gd name="connsiteX9" fmla="*/ 392544 w 1571716"/>
              <a:gd name="connsiteY9" fmla="*/ 5497159 h 6856439"/>
              <a:gd name="connsiteX10" fmla="*/ 1146845 w 1571716"/>
              <a:gd name="connsiteY10" fmla="*/ 5497159 h 6856439"/>
              <a:gd name="connsiteX11" fmla="*/ 1166857 w 1571716"/>
              <a:gd name="connsiteY11" fmla="*/ 5469450 h 6856439"/>
              <a:gd name="connsiteX12" fmla="*/ 1231511 w 1571716"/>
              <a:gd name="connsiteY12" fmla="*/ 5361692 h 6856439"/>
              <a:gd name="connsiteX13" fmla="*/ 1276154 w 1571716"/>
              <a:gd name="connsiteY13" fmla="*/ 5232384 h 6856439"/>
              <a:gd name="connsiteX14" fmla="*/ 355599 w 1571716"/>
              <a:gd name="connsiteY14" fmla="*/ 4853693 h 6856439"/>
              <a:gd name="connsiteX15" fmla="*/ 297102 w 1571716"/>
              <a:gd name="connsiteY15" fmla="*/ 4944517 h 6856439"/>
              <a:gd name="connsiteX16" fmla="*/ 244763 w 1571716"/>
              <a:gd name="connsiteY16" fmla="*/ 5098456 h 6856439"/>
              <a:gd name="connsiteX17" fmla="*/ 243224 w 1571716"/>
              <a:gd name="connsiteY17" fmla="*/ 5116929 h 6856439"/>
              <a:gd name="connsiteX18" fmla="*/ 1277693 w 1571716"/>
              <a:gd name="connsiteY18" fmla="*/ 5116929 h 6856439"/>
              <a:gd name="connsiteX19" fmla="*/ 1274614 w 1571716"/>
              <a:gd name="connsiteY19" fmla="*/ 5098456 h 6856439"/>
              <a:gd name="connsiteX20" fmla="*/ 1216118 w 1571716"/>
              <a:gd name="connsiteY20" fmla="*/ 4944517 h 6856439"/>
              <a:gd name="connsiteX21" fmla="*/ 1157621 w 1571716"/>
              <a:gd name="connsiteY21" fmla="*/ 4853693 h 6856439"/>
              <a:gd name="connsiteX22" fmla="*/ 397163 w 1571716"/>
              <a:gd name="connsiteY22" fmla="*/ 1874976 h 6856439"/>
              <a:gd name="connsiteX23" fmla="*/ 431029 w 1571716"/>
              <a:gd name="connsiteY23" fmla="*/ 2013521 h 6856439"/>
              <a:gd name="connsiteX24" fmla="*/ 483368 w 1571716"/>
              <a:gd name="connsiteY24" fmla="*/ 2121278 h 6856439"/>
              <a:gd name="connsiteX25" fmla="*/ 486447 w 1571716"/>
              <a:gd name="connsiteY25" fmla="*/ 2124357 h 6856439"/>
              <a:gd name="connsiteX26" fmla="*/ 1206881 w 1571716"/>
              <a:gd name="connsiteY26" fmla="*/ 2124357 h 6856439"/>
              <a:gd name="connsiteX27" fmla="*/ 1208421 w 1571716"/>
              <a:gd name="connsiteY27" fmla="*/ 2121278 h 6856439"/>
              <a:gd name="connsiteX28" fmla="*/ 1260760 w 1571716"/>
              <a:gd name="connsiteY28" fmla="*/ 2013521 h 6856439"/>
              <a:gd name="connsiteX29" fmla="*/ 1296166 w 1571716"/>
              <a:gd name="connsiteY29" fmla="*/ 1874976 h 6856439"/>
              <a:gd name="connsiteX30" fmla="*/ 484908 w 1571716"/>
              <a:gd name="connsiteY30" fmla="*/ 1514759 h 6856439"/>
              <a:gd name="connsiteX31" fmla="*/ 449502 w 1571716"/>
              <a:gd name="connsiteY31" fmla="*/ 1580953 h 6856439"/>
              <a:gd name="connsiteX32" fmla="*/ 397163 w 1571716"/>
              <a:gd name="connsiteY32" fmla="*/ 1734891 h 6856439"/>
              <a:gd name="connsiteX33" fmla="*/ 392544 w 1571716"/>
              <a:gd name="connsiteY33" fmla="*/ 1765679 h 6856439"/>
              <a:gd name="connsiteX34" fmla="*/ 1300784 w 1571716"/>
              <a:gd name="connsiteY34" fmla="*/ 1765679 h 6856439"/>
              <a:gd name="connsiteX35" fmla="*/ 1297705 w 1571716"/>
              <a:gd name="connsiteY35" fmla="*/ 1734891 h 6856439"/>
              <a:gd name="connsiteX36" fmla="*/ 1249984 w 1571716"/>
              <a:gd name="connsiteY36" fmla="*/ 1580953 h 6856439"/>
              <a:gd name="connsiteX37" fmla="*/ 1216118 w 1571716"/>
              <a:gd name="connsiteY37" fmla="*/ 1514759 h 6856439"/>
              <a:gd name="connsiteX38" fmla="*/ 138545 w 1571716"/>
              <a:gd name="connsiteY38" fmla="*/ 0 h 6856439"/>
              <a:gd name="connsiteX39" fmla="*/ 406398 w 1571716"/>
              <a:gd name="connsiteY39" fmla="*/ 0 h 6856439"/>
              <a:gd name="connsiteX40" fmla="*/ 455659 w 1571716"/>
              <a:gd name="connsiteY40" fmla="*/ 346363 h 6856439"/>
              <a:gd name="connsiteX41" fmla="*/ 777391 w 1571716"/>
              <a:gd name="connsiteY41" fmla="*/ 701962 h 6856439"/>
              <a:gd name="connsiteX42" fmla="*/ 652700 w 1571716"/>
              <a:gd name="connsiteY42" fmla="*/ 845125 h 6856439"/>
              <a:gd name="connsiteX43" fmla="*/ 628070 w 1571716"/>
              <a:gd name="connsiteY43" fmla="*/ 874373 h 6856439"/>
              <a:gd name="connsiteX44" fmla="*/ 255538 w 1571716"/>
              <a:gd name="connsiteY44" fmla="*/ 464896 h 6856439"/>
              <a:gd name="connsiteX45" fmla="*/ 138545 w 1571716"/>
              <a:gd name="connsiteY45" fmla="*/ 0 h 6856439"/>
              <a:gd name="connsiteX46" fmla="*/ 1231511 w 1571716"/>
              <a:gd name="connsiteY46" fmla="*/ 0 h 6856439"/>
              <a:gd name="connsiteX47" fmla="*/ 1460880 w 1571716"/>
              <a:gd name="connsiteY47" fmla="*/ 0 h 6856439"/>
              <a:gd name="connsiteX48" fmla="*/ 1319257 w 1571716"/>
              <a:gd name="connsiteY48" fmla="*/ 466435 h 6856439"/>
              <a:gd name="connsiteX49" fmla="*/ 1009839 w 1571716"/>
              <a:gd name="connsiteY49" fmla="*/ 865137 h 6856439"/>
              <a:gd name="connsiteX50" fmla="*/ 994445 w 1571716"/>
              <a:gd name="connsiteY50" fmla="*/ 883609 h 6856439"/>
              <a:gd name="connsiteX51" fmla="*/ 979052 w 1571716"/>
              <a:gd name="connsiteY51" fmla="*/ 902082 h 6856439"/>
              <a:gd name="connsiteX52" fmla="*/ 882070 w 1571716"/>
              <a:gd name="connsiteY52" fmla="*/ 1012918 h 6856439"/>
              <a:gd name="connsiteX53" fmla="*/ 828191 w 1571716"/>
              <a:gd name="connsiteY53" fmla="*/ 1072954 h 6856439"/>
              <a:gd name="connsiteX54" fmla="*/ 812798 w 1571716"/>
              <a:gd name="connsiteY54" fmla="*/ 1091427 h 6856439"/>
              <a:gd name="connsiteX55" fmla="*/ 797404 w 1571716"/>
              <a:gd name="connsiteY55" fmla="*/ 1109900 h 6856439"/>
              <a:gd name="connsiteX56" fmla="*/ 554180 w 1571716"/>
              <a:gd name="connsiteY56" fmla="*/ 1411620 h 6856439"/>
              <a:gd name="connsiteX57" fmla="*/ 1145306 w 1571716"/>
              <a:gd name="connsiteY57" fmla="*/ 1411620 h 6856439"/>
              <a:gd name="connsiteX58" fmla="*/ 866676 w 1571716"/>
              <a:gd name="connsiteY58" fmla="*/ 1106821 h 6856439"/>
              <a:gd name="connsiteX59" fmla="*/ 925173 w 1571716"/>
              <a:gd name="connsiteY59" fmla="*/ 1040627 h 6856439"/>
              <a:gd name="connsiteX60" fmla="*/ 1017536 w 1571716"/>
              <a:gd name="connsiteY60" fmla="*/ 934409 h 6856439"/>
              <a:gd name="connsiteX61" fmla="*/ 1544007 w 1571716"/>
              <a:gd name="connsiteY61" fmla="*/ 1798006 h 6856439"/>
              <a:gd name="connsiteX62" fmla="*/ 1071415 w 1571716"/>
              <a:gd name="connsiteY62" fmla="*/ 2620040 h 6856439"/>
              <a:gd name="connsiteX63" fmla="*/ 966736 w 1571716"/>
              <a:gd name="connsiteY63" fmla="*/ 2535374 h 6856439"/>
              <a:gd name="connsiteX64" fmla="*/ 891306 w 1571716"/>
              <a:gd name="connsiteY64" fmla="*/ 2475338 h 6856439"/>
              <a:gd name="connsiteX65" fmla="*/ 1132990 w 1571716"/>
              <a:gd name="connsiteY65" fmla="*/ 2235193 h 6856439"/>
              <a:gd name="connsiteX66" fmla="*/ 564956 w 1571716"/>
              <a:gd name="connsiteY66" fmla="*/ 2235193 h 6856439"/>
              <a:gd name="connsiteX67" fmla="*/ 815876 w 1571716"/>
              <a:gd name="connsiteY67" fmla="*/ 2475338 h 6856439"/>
              <a:gd name="connsiteX68" fmla="*/ 834349 w 1571716"/>
              <a:gd name="connsiteY68" fmla="*/ 2490731 h 6856439"/>
              <a:gd name="connsiteX69" fmla="*/ 852822 w 1571716"/>
              <a:gd name="connsiteY69" fmla="*/ 2506125 h 6856439"/>
              <a:gd name="connsiteX70" fmla="*/ 931331 w 1571716"/>
              <a:gd name="connsiteY70" fmla="*/ 2569240 h 6856439"/>
              <a:gd name="connsiteX71" fmla="*/ 1032930 w 1571716"/>
              <a:gd name="connsiteY71" fmla="*/ 2650828 h 6856439"/>
              <a:gd name="connsiteX72" fmla="*/ 1051403 w 1571716"/>
              <a:gd name="connsiteY72" fmla="*/ 2666222 h 6856439"/>
              <a:gd name="connsiteX73" fmla="*/ 1069876 w 1571716"/>
              <a:gd name="connsiteY73" fmla="*/ 2681616 h 6856439"/>
              <a:gd name="connsiteX74" fmla="*/ 1487050 w 1571716"/>
              <a:gd name="connsiteY74" fmla="*/ 3218862 h 6856439"/>
              <a:gd name="connsiteX75" fmla="*/ 1231511 w 1571716"/>
              <a:gd name="connsiteY75" fmla="*/ 3218862 h 6856439"/>
              <a:gd name="connsiteX76" fmla="*/ 1203802 w 1571716"/>
              <a:gd name="connsiteY76" fmla="*/ 3163444 h 6856439"/>
              <a:gd name="connsiteX77" fmla="*/ 440266 w 1571716"/>
              <a:gd name="connsiteY77" fmla="*/ 3163444 h 6856439"/>
              <a:gd name="connsiteX78" fmla="*/ 401781 w 1571716"/>
              <a:gd name="connsiteY78" fmla="*/ 3226560 h 6856439"/>
              <a:gd name="connsiteX79" fmla="*/ 361757 w 1571716"/>
              <a:gd name="connsiteY79" fmla="*/ 3380498 h 6856439"/>
              <a:gd name="connsiteX80" fmla="*/ 363296 w 1571716"/>
              <a:gd name="connsiteY80" fmla="*/ 3414365 h 6856439"/>
              <a:gd name="connsiteX81" fmla="*/ 880531 w 1571716"/>
              <a:gd name="connsiteY81" fmla="*/ 3414365 h 6856439"/>
              <a:gd name="connsiteX82" fmla="*/ 880531 w 1571716"/>
              <a:gd name="connsiteY82" fmla="*/ 3522122 h 6856439"/>
              <a:gd name="connsiteX83" fmla="*/ 377151 w 1571716"/>
              <a:gd name="connsiteY83" fmla="*/ 3522122 h 6856439"/>
              <a:gd name="connsiteX84" fmla="*/ 415635 w 1571716"/>
              <a:gd name="connsiteY84" fmla="*/ 3642194 h 6856439"/>
              <a:gd name="connsiteX85" fmla="*/ 467974 w 1571716"/>
              <a:gd name="connsiteY85" fmla="*/ 3749952 h 6856439"/>
              <a:gd name="connsiteX86" fmla="*/ 481829 w 1571716"/>
              <a:gd name="connsiteY86" fmla="*/ 3771503 h 6856439"/>
              <a:gd name="connsiteX87" fmla="*/ 1169936 w 1571716"/>
              <a:gd name="connsiteY87" fmla="*/ 3771503 h 6856439"/>
              <a:gd name="connsiteX88" fmla="*/ 1183790 w 1571716"/>
              <a:gd name="connsiteY88" fmla="*/ 3749952 h 6856439"/>
              <a:gd name="connsiteX89" fmla="*/ 1206881 w 1571716"/>
              <a:gd name="connsiteY89" fmla="*/ 3709927 h 6856439"/>
              <a:gd name="connsiteX90" fmla="*/ 1468577 w 1571716"/>
              <a:gd name="connsiteY90" fmla="*/ 3709927 h 6856439"/>
              <a:gd name="connsiteX91" fmla="*/ 999064 w 1571716"/>
              <a:gd name="connsiteY91" fmla="*/ 4279501 h 6856439"/>
              <a:gd name="connsiteX92" fmla="*/ 980591 w 1571716"/>
              <a:gd name="connsiteY92" fmla="*/ 4294895 h 6856439"/>
              <a:gd name="connsiteX93" fmla="*/ 962118 w 1571716"/>
              <a:gd name="connsiteY93" fmla="*/ 4310289 h 6856439"/>
              <a:gd name="connsiteX94" fmla="*/ 811258 w 1571716"/>
              <a:gd name="connsiteY94" fmla="*/ 4431901 h 6856439"/>
              <a:gd name="connsiteX95" fmla="*/ 782010 w 1571716"/>
              <a:gd name="connsiteY95" fmla="*/ 4454992 h 6856439"/>
              <a:gd name="connsiteX96" fmla="*/ 761998 w 1571716"/>
              <a:gd name="connsiteY96" fmla="*/ 4470385 h 6856439"/>
              <a:gd name="connsiteX97" fmla="*/ 741986 w 1571716"/>
              <a:gd name="connsiteY97" fmla="*/ 4484240 h 6856439"/>
              <a:gd name="connsiteX98" fmla="*/ 454120 w 1571716"/>
              <a:gd name="connsiteY98" fmla="*/ 4738239 h 6856439"/>
              <a:gd name="connsiteX99" fmla="*/ 1066797 w 1571716"/>
              <a:gd name="connsiteY99" fmla="*/ 4738239 h 6856439"/>
              <a:gd name="connsiteX100" fmla="*/ 818955 w 1571716"/>
              <a:gd name="connsiteY100" fmla="*/ 4487319 h 6856439"/>
              <a:gd name="connsiteX101" fmla="*/ 846664 w 1571716"/>
              <a:gd name="connsiteY101" fmla="*/ 4465767 h 6856439"/>
              <a:gd name="connsiteX102" fmla="*/ 997524 w 1571716"/>
              <a:gd name="connsiteY102" fmla="*/ 4342616 h 6856439"/>
              <a:gd name="connsiteX103" fmla="*/ 1522456 w 1571716"/>
              <a:gd name="connsiteY103" fmla="*/ 5161572 h 6856439"/>
              <a:gd name="connsiteX104" fmla="*/ 992906 w 1571716"/>
              <a:gd name="connsiteY104" fmla="*/ 5980527 h 6856439"/>
              <a:gd name="connsiteX105" fmla="*/ 928252 w 1571716"/>
              <a:gd name="connsiteY105" fmla="*/ 5926648 h 6856439"/>
              <a:gd name="connsiteX106" fmla="*/ 815876 w 1571716"/>
              <a:gd name="connsiteY106" fmla="*/ 5834285 h 6856439"/>
              <a:gd name="connsiteX107" fmla="*/ 1051403 w 1571716"/>
              <a:gd name="connsiteY107" fmla="*/ 5609534 h 6856439"/>
              <a:gd name="connsiteX108" fmla="*/ 494144 w 1571716"/>
              <a:gd name="connsiteY108" fmla="*/ 5609534 h 6856439"/>
              <a:gd name="connsiteX109" fmla="*/ 740446 w 1571716"/>
              <a:gd name="connsiteY109" fmla="*/ 5834285 h 6856439"/>
              <a:gd name="connsiteX110" fmla="*/ 758919 w 1571716"/>
              <a:gd name="connsiteY110" fmla="*/ 5849679 h 6856439"/>
              <a:gd name="connsiteX111" fmla="*/ 777392 w 1571716"/>
              <a:gd name="connsiteY111" fmla="*/ 5865073 h 6856439"/>
              <a:gd name="connsiteX112" fmla="*/ 891306 w 1571716"/>
              <a:gd name="connsiteY112" fmla="*/ 5960515 h 6856439"/>
              <a:gd name="connsiteX113" fmla="*/ 954421 w 1571716"/>
              <a:gd name="connsiteY113" fmla="*/ 6012854 h 6856439"/>
              <a:gd name="connsiteX114" fmla="*/ 972894 w 1571716"/>
              <a:gd name="connsiteY114" fmla="*/ 6028248 h 6856439"/>
              <a:gd name="connsiteX115" fmla="*/ 991367 w 1571716"/>
              <a:gd name="connsiteY115" fmla="*/ 6043642 h 6856439"/>
              <a:gd name="connsiteX116" fmla="*/ 1571716 w 1571716"/>
              <a:gd name="connsiteY116" fmla="*/ 6853361 h 6856439"/>
              <a:gd name="connsiteX117" fmla="*/ 1330032 w 1571716"/>
              <a:gd name="connsiteY117" fmla="*/ 6853361 h 6856439"/>
              <a:gd name="connsiteX118" fmla="*/ 814337 w 1571716"/>
              <a:gd name="connsiteY118" fmla="*/ 6192962 h 6856439"/>
              <a:gd name="connsiteX119" fmla="*/ 795864 w 1571716"/>
              <a:gd name="connsiteY119" fmla="*/ 6177568 h 6856439"/>
              <a:gd name="connsiteX120" fmla="*/ 777392 w 1571716"/>
              <a:gd name="connsiteY120" fmla="*/ 6162175 h 6856439"/>
              <a:gd name="connsiteX121" fmla="*/ 726592 w 1571716"/>
              <a:gd name="connsiteY121" fmla="*/ 6120611 h 6856439"/>
              <a:gd name="connsiteX122" fmla="*/ 600362 w 1571716"/>
              <a:gd name="connsiteY122" fmla="*/ 6015933 h 6856439"/>
              <a:gd name="connsiteX123" fmla="*/ 581889 w 1571716"/>
              <a:gd name="connsiteY123" fmla="*/ 6000539 h 6856439"/>
              <a:gd name="connsiteX124" fmla="*/ 563417 w 1571716"/>
              <a:gd name="connsiteY124" fmla="*/ 5985145 h 6856439"/>
              <a:gd name="connsiteX125" fmla="*/ 0 w 1571716"/>
              <a:gd name="connsiteY125" fmla="*/ 5147717 h 6856439"/>
              <a:gd name="connsiteX126" fmla="*/ 581889 w 1571716"/>
              <a:gd name="connsiteY126" fmla="*/ 4322604 h 6856439"/>
              <a:gd name="connsiteX127" fmla="*/ 600362 w 1571716"/>
              <a:gd name="connsiteY127" fmla="*/ 4307210 h 6856439"/>
              <a:gd name="connsiteX128" fmla="*/ 618835 w 1571716"/>
              <a:gd name="connsiteY128" fmla="*/ 4291816 h 6856439"/>
              <a:gd name="connsiteX129" fmla="*/ 651162 w 1571716"/>
              <a:gd name="connsiteY129" fmla="*/ 4265647 h 6856439"/>
              <a:gd name="connsiteX130" fmla="*/ 798943 w 1571716"/>
              <a:gd name="connsiteY130" fmla="*/ 4147114 h 6856439"/>
              <a:gd name="connsiteX131" fmla="*/ 817416 w 1571716"/>
              <a:gd name="connsiteY131" fmla="*/ 4131720 h 6856439"/>
              <a:gd name="connsiteX132" fmla="*/ 835888 w 1571716"/>
              <a:gd name="connsiteY132" fmla="*/ 4116326 h 6856439"/>
              <a:gd name="connsiteX133" fmla="*/ 1088348 w 1571716"/>
              <a:gd name="connsiteY133" fmla="*/ 3874642 h 6856439"/>
              <a:gd name="connsiteX134" fmla="*/ 555720 w 1571716"/>
              <a:gd name="connsiteY134" fmla="*/ 3874642 h 6856439"/>
              <a:gd name="connsiteX135" fmla="*/ 763537 w 1571716"/>
              <a:gd name="connsiteY135" fmla="*/ 4113247 h 6856439"/>
              <a:gd name="connsiteX136" fmla="*/ 615756 w 1571716"/>
              <a:gd name="connsiteY136" fmla="*/ 4231780 h 6856439"/>
              <a:gd name="connsiteX137" fmla="*/ 583429 w 1571716"/>
              <a:gd name="connsiteY137" fmla="*/ 4257950 h 6856439"/>
              <a:gd name="connsiteX138" fmla="*/ 120073 w 1571716"/>
              <a:gd name="connsiteY138" fmla="*/ 3374341 h 6856439"/>
              <a:gd name="connsiteX139" fmla="*/ 629610 w 1571716"/>
              <a:gd name="connsiteY139" fmla="*/ 2672379 h 6856439"/>
              <a:gd name="connsiteX140" fmla="*/ 735828 w 1571716"/>
              <a:gd name="connsiteY140" fmla="*/ 2758585 h 6856439"/>
              <a:gd name="connsiteX141" fmla="*/ 811258 w 1571716"/>
              <a:gd name="connsiteY141" fmla="*/ 2818621 h 6856439"/>
              <a:gd name="connsiteX142" fmla="*/ 535708 w 1571716"/>
              <a:gd name="connsiteY142" fmla="*/ 3049530 h 6856439"/>
              <a:gd name="connsiteX143" fmla="*/ 1131451 w 1571716"/>
              <a:gd name="connsiteY143" fmla="*/ 3049530 h 6856439"/>
              <a:gd name="connsiteX144" fmla="*/ 891306 w 1571716"/>
              <a:gd name="connsiteY144" fmla="*/ 2820161 h 6856439"/>
              <a:gd name="connsiteX145" fmla="*/ 872834 w 1571716"/>
              <a:gd name="connsiteY145" fmla="*/ 2804767 h 6856439"/>
              <a:gd name="connsiteX146" fmla="*/ 852822 w 1571716"/>
              <a:gd name="connsiteY146" fmla="*/ 2789373 h 6856439"/>
              <a:gd name="connsiteX147" fmla="*/ 772774 w 1571716"/>
              <a:gd name="connsiteY147" fmla="*/ 2724719 h 6856439"/>
              <a:gd name="connsiteX148" fmla="*/ 671174 w 1571716"/>
              <a:gd name="connsiteY148" fmla="*/ 2643131 h 6856439"/>
              <a:gd name="connsiteX149" fmla="*/ 652701 w 1571716"/>
              <a:gd name="connsiteY149" fmla="*/ 2627737 h 6856439"/>
              <a:gd name="connsiteX150" fmla="*/ 634229 w 1571716"/>
              <a:gd name="connsiteY150" fmla="*/ 2612343 h 6856439"/>
              <a:gd name="connsiteX151" fmla="*/ 153939 w 1571716"/>
              <a:gd name="connsiteY151" fmla="*/ 1791849 h 6856439"/>
              <a:gd name="connsiteX152" fmla="*/ 634229 w 1571716"/>
              <a:gd name="connsiteY152" fmla="*/ 943646 h 6856439"/>
              <a:gd name="connsiteX153" fmla="*/ 649622 w 1571716"/>
              <a:gd name="connsiteY153" fmla="*/ 925173 h 6856439"/>
              <a:gd name="connsiteX154" fmla="*/ 665016 w 1571716"/>
              <a:gd name="connsiteY154" fmla="*/ 906700 h 6856439"/>
              <a:gd name="connsiteX155" fmla="*/ 695804 w 1571716"/>
              <a:gd name="connsiteY155" fmla="*/ 872834 h 6856439"/>
              <a:gd name="connsiteX156" fmla="*/ 815876 w 1571716"/>
              <a:gd name="connsiteY156" fmla="*/ 735828 h 6856439"/>
              <a:gd name="connsiteX157" fmla="*/ 831270 w 1571716"/>
              <a:gd name="connsiteY157" fmla="*/ 717355 h 6856439"/>
              <a:gd name="connsiteX158" fmla="*/ 846664 w 1571716"/>
              <a:gd name="connsiteY158" fmla="*/ 698883 h 6856439"/>
              <a:gd name="connsiteX159" fmla="*/ 1114518 w 1571716"/>
              <a:gd name="connsiteY159" fmla="*/ 350981 h 6856439"/>
              <a:gd name="connsiteX160" fmla="*/ 1231511 w 1571716"/>
              <a:gd name="connsiteY160" fmla="*/ 0 h 685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1571716" h="6856439">
                <a:moveTo>
                  <a:pt x="564956" y="6049798"/>
                </a:moveTo>
                <a:cubicBezTo>
                  <a:pt x="606520" y="6085204"/>
                  <a:pt x="649622" y="6120610"/>
                  <a:pt x="694265" y="6156016"/>
                </a:cubicBezTo>
                <a:cubicBezTo>
                  <a:pt x="709659" y="6169870"/>
                  <a:pt x="726592" y="6182186"/>
                  <a:pt x="741986" y="6196040"/>
                </a:cubicBezTo>
                <a:cubicBezTo>
                  <a:pt x="475671" y="6423871"/>
                  <a:pt x="241684" y="6640925"/>
                  <a:pt x="241684" y="6856439"/>
                </a:cubicBezTo>
                <a:lnTo>
                  <a:pt x="0" y="6856439"/>
                </a:lnTo>
                <a:cubicBezTo>
                  <a:pt x="0" y="6556258"/>
                  <a:pt x="274011" y="6297641"/>
                  <a:pt x="564956" y="6049798"/>
                </a:cubicBezTo>
                <a:close/>
                <a:moveTo>
                  <a:pt x="252460" y="5232384"/>
                </a:moveTo>
                <a:cubicBezTo>
                  <a:pt x="261696" y="5275487"/>
                  <a:pt x="278630" y="5318590"/>
                  <a:pt x="301721" y="5361692"/>
                </a:cubicBezTo>
                <a:cubicBezTo>
                  <a:pt x="320193" y="5397099"/>
                  <a:pt x="344823" y="5434044"/>
                  <a:pt x="370993" y="5469450"/>
                </a:cubicBezTo>
                <a:cubicBezTo>
                  <a:pt x="377151" y="5478686"/>
                  <a:pt x="384848" y="5487922"/>
                  <a:pt x="392544" y="5497159"/>
                </a:cubicBezTo>
                <a:lnTo>
                  <a:pt x="1146845" y="5497159"/>
                </a:lnTo>
                <a:cubicBezTo>
                  <a:pt x="1153003" y="5487922"/>
                  <a:pt x="1160700" y="5478686"/>
                  <a:pt x="1166857" y="5469450"/>
                </a:cubicBezTo>
                <a:cubicBezTo>
                  <a:pt x="1193027" y="5434044"/>
                  <a:pt x="1214578" y="5398638"/>
                  <a:pt x="1231511" y="5361692"/>
                </a:cubicBezTo>
                <a:cubicBezTo>
                  <a:pt x="1251524" y="5318590"/>
                  <a:pt x="1266917" y="5275487"/>
                  <a:pt x="1276154" y="5232384"/>
                </a:cubicBezTo>
                <a:close/>
                <a:moveTo>
                  <a:pt x="355599" y="4853693"/>
                </a:moveTo>
                <a:cubicBezTo>
                  <a:pt x="334048" y="4882942"/>
                  <a:pt x="314036" y="4913730"/>
                  <a:pt x="297102" y="4944517"/>
                </a:cubicBezTo>
                <a:cubicBezTo>
                  <a:pt x="269393" y="4993778"/>
                  <a:pt x="252460" y="5046117"/>
                  <a:pt x="244763" y="5098456"/>
                </a:cubicBezTo>
                <a:cubicBezTo>
                  <a:pt x="244763" y="5104614"/>
                  <a:pt x="243224" y="5110771"/>
                  <a:pt x="243224" y="5116929"/>
                </a:cubicBezTo>
                <a:lnTo>
                  <a:pt x="1277693" y="5116929"/>
                </a:lnTo>
                <a:cubicBezTo>
                  <a:pt x="1276154" y="5110771"/>
                  <a:pt x="1276154" y="5104614"/>
                  <a:pt x="1274614" y="5098456"/>
                </a:cubicBezTo>
                <a:cubicBezTo>
                  <a:pt x="1263839" y="5047656"/>
                  <a:pt x="1243827" y="4995317"/>
                  <a:pt x="1216118" y="4944517"/>
                </a:cubicBezTo>
                <a:cubicBezTo>
                  <a:pt x="1199184" y="4913730"/>
                  <a:pt x="1179172" y="4884481"/>
                  <a:pt x="1157621" y="4853693"/>
                </a:cubicBezTo>
                <a:close/>
                <a:moveTo>
                  <a:pt x="397163" y="1874976"/>
                </a:moveTo>
                <a:cubicBezTo>
                  <a:pt x="403320" y="1922697"/>
                  <a:pt x="414096" y="1968879"/>
                  <a:pt x="431029" y="2013521"/>
                </a:cubicBezTo>
                <a:cubicBezTo>
                  <a:pt x="444884" y="2050466"/>
                  <a:pt x="463356" y="2087412"/>
                  <a:pt x="483368" y="2121278"/>
                </a:cubicBezTo>
                <a:cubicBezTo>
                  <a:pt x="484908" y="2122817"/>
                  <a:pt x="484908" y="2122817"/>
                  <a:pt x="486447" y="2124357"/>
                </a:cubicBezTo>
                <a:lnTo>
                  <a:pt x="1206881" y="2124357"/>
                </a:lnTo>
                <a:cubicBezTo>
                  <a:pt x="1206881" y="2122817"/>
                  <a:pt x="1208421" y="2122817"/>
                  <a:pt x="1208421" y="2121278"/>
                </a:cubicBezTo>
                <a:cubicBezTo>
                  <a:pt x="1228433" y="2087412"/>
                  <a:pt x="1246905" y="2050466"/>
                  <a:pt x="1260760" y="2013521"/>
                </a:cubicBezTo>
                <a:cubicBezTo>
                  <a:pt x="1277693" y="1970418"/>
                  <a:pt x="1290008" y="1922697"/>
                  <a:pt x="1296166" y="1874976"/>
                </a:cubicBezTo>
                <a:close/>
                <a:moveTo>
                  <a:pt x="484908" y="1514759"/>
                </a:moveTo>
                <a:cubicBezTo>
                  <a:pt x="472593" y="1537850"/>
                  <a:pt x="460278" y="1559401"/>
                  <a:pt x="449502" y="1580953"/>
                </a:cubicBezTo>
                <a:cubicBezTo>
                  <a:pt x="423332" y="1633292"/>
                  <a:pt x="404860" y="1685631"/>
                  <a:pt x="397163" y="1734891"/>
                </a:cubicBezTo>
                <a:cubicBezTo>
                  <a:pt x="395623" y="1745667"/>
                  <a:pt x="394084" y="1756443"/>
                  <a:pt x="392544" y="1765679"/>
                </a:cubicBezTo>
                <a:lnTo>
                  <a:pt x="1300784" y="1765679"/>
                </a:lnTo>
                <a:cubicBezTo>
                  <a:pt x="1300784" y="1754904"/>
                  <a:pt x="1299245" y="1745667"/>
                  <a:pt x="1297705" y="1734891"/>
                </a:cubicBezTo>
                <a:cubicBezTo>
                  <a:pt x="1290008" y="1684092"/>
                  <a:pt x="1273075" y="1631752"/>
                  <a:pt x="1249984" y="1580953"/>
                </a:cubicBezTo>
                <a:cubicBezTo>
                  <a:pt x="1240748" y="1557862"/>
                  <a:pt x="1228433" y="1536310"/>
                  <a:pt x="1216118" y="1514759"/>
                </a:cubicBezTo>
                <a:close/>
                <a:moveTo>
                  <a:pt x="138545" y="0"/>
                </a:moveTo>
                <a:lnTo>
                  <a:pt x="406398" y="0"/>
                </a:lnTo>
                <a:cubicBezTo>
                  <a:pt x="394083" y="116994"/>
                  <a:pt x="406398" y="233987"/>
                  <a:pt x="455659" y="346363"/>
                </a:cubicBezTo>
                <a:cubicBezTo>
                  <a:pt x="515695" y="483368"/>
                  <a:pt x="658858" y="586507"/>
                  <a:pt x="777391" y="701962"/>
                </a:cubicBezTo>
                <a:cubicBezTo>
                  <a:pt x="735827" y="749683"/>
                  <a:pt x="694264" y="797404"/>
                  <a:pt x="652700" y="845125"/>
                </a:cubicBezTo>
                <a:cubicBezTo>
                  <a:pt x="645004" y="854361"/>
                  <a:pt x="635767" y="865137"/>
                  <a:pt x="628070" y="874373"/>
                </a:cubicBezTo>
                <a:cubicBezTo>
                  <a:pt x="494143" y="745065"/>
                  <a:pt x="340204" y="621913"/>
                  <a:pt x="255538" y="464896"/>
                </a:cubicBezTo>
                <a:cubicBezTo>
                  <a:pt x="169332" y="304799"/>
                  <a:pt x="137005" y="147782"/>
                  <a:pt x="138545" y="0"/>
                </a:cubicBezTo>
                <a:close/>
                <a:moveTo>
                  <a:pt x="1231511" y="0"/>
                </a:moveTo>
                <a:lnTo>
                  <a:pt x="1460880" y="0"/>
                </a:lnTo>
                <a:cubicBezTo>
                  <a:pt x="1451644" y="144703"/>
                  <a:pt x="1410080" y="298642"/>
                  <a:pt x="1319257" y="466435"/>
                </a:cubicBezTo>
                <a:cubicBezTo>
                  <a:pt x="1239208" y="609598"/>
                  <a:pt x="1120675" y="737368"/>
                  <a:pt x="1009839" y="865137"/>
                </a:cubicBezTo>
                <a:cubicBezTo>
                  <a:pt x="1005221" y="871294"/>
                  <a:pt x="999064" y="877452"/>
                  <a:pt x="994445" y="883609"/>
                </a:cubicBezTo>
                <a:cubicBezTo>
                  <a:pt x="989827" y="889767"/>
                  <a:pt x="983670" y="895925"/>
                  <a:pt x="979052" y="902082"/>
                </a:cubicBezTo>
                <a:cubicBezTo>
                  <a:pt x="946724" y="939027"/>
                  <a:pt x="914397" y="975973"/>
                  <a:pt x="882070" y="1012918"/>
                </a:cubicBezTo>
                <a:cubicBezTo>
                  <a:pt x="863597" y="1032930"/>
                  <a:pt x="845125" y="1052942"/>
                  <a:pt x="828191" y="1072954"/>
                </a:cubicBezTo>
                <a:cubicBezTo>
                  <a:pt x="823573" y="1079112"/>
                  <a:pt x="817416" y="1085269"/>
                  <a:pt x="812798" y="1091427"/>
                </a:cubicBezTo>
                <a:cubicBezTo>
                  <a:pt x="808179" y="1097585"/>
                  <a:pt x="802022" y="1103742"/>
                  <a:pt x="797404" y="1109900"/>
                </a:cubicBezTo>
                <a:cubicBezTo>
                  <a:pt x="706580" y="1213039"/>
                  <a:pt x="623453" y="1314638"/>
                  <a:pt x="554180" y="1411620"/>
                </a:cubicBezTo>
                <a:lnTo>
                  <a:pt x="1145306" y="1411620"/>
                </a:lnTo>
                <a:cubicBezTo>
                  <a:pt x="1068336" y="1310020"/>
                  <a:pt x="971355" y="1209960"/>
                  <a:pt x="866676" y="1106821"/>
                </a:cubicBezTo>
                <a:cubicBezTo>
                  <a:pt x="886688" y="1085269"/>
                  <a:pt x="905161" y="1062179"/>
                  <a:pt x="925173" y="1040627"/>
                </a:cubicBezTo>
                <a:cubicBezTo>
                  <a:pt x="955961" y="1005221"/>
                  <a:pt x="986749" y="969815"/>
                  <a:pt x="1017536" y="934409"/>
                </a:cubicBezTo>
                <a:cubicBezTo>
                  <a:pt x="1299245" y="1206881"/>
                  <a:pt x="1544007" y="1474735"/>
                  <a:pt x="1544007" y="1798006"/>
                </a:cubicBezTo>
                <a:cubicBezTo>
                  <a:pt x="1544007" y="2153605"/>
                  <a:pt x="1323875" y="2406065"/>
                  <a:pt x="1071415" y="2620040"/>
                </a:cubicBezTo>
                <a:cubicBezTo>
                  <a:pt x="1036009" y="2590792"/>
                  <a:pt x="1002142" y="2563083"/>
                  <a:pt x="966736" y="2535374"/>
                </a:cubicBezTo>
                <a:cubicBezTo>
                  <a:pt x="942106" y="2515362"/>
                  <a:pt x="915937" y="2495350"/>
                  <a:pt x="891306" y="2475338"/>
                </a:cubicBezTo>
                <a:cubicBezTo>
                  <a:pt x="980591" y="2399907"/>
                  <a:pt x="1065257" y="2319859"/>
                  <a:pt x="1132990" y="2235193"/>
                </a:cubicBezTo>
                <a:lnTo>
                  <a:pt x="564956" y="2235193"/>
                </a:lnTo>
                <a:cubicBezTo>
                  <a:pt x="635768" y="2319859"/>
                  <a:pt x="723513" y="2398368"/>
                  <a:pt x="815876" y="2475338"/>
                </a:cubicBezTo>
                <a:cubicBezTo>
                  <a:pt x="822034" y="2479956"/>
                  <a:pt x="828191" y="2486113"/>
                  <a:pt x="834349" y="2490731"/>
                </a:cubicBezTo>
                <a:cubicBezTo>
                  <a:pt x="840507" y="2495350"/>
                  <a:pt x="846664" y="2501507"/>
                  <a:pt x="852822" y="2506125"/>
                </a:cubicBezTo>
                <a:cubicBezTo>
                  <a:pt x="878991" y="2526137"/>
                  <a:pt x="905161" y="2547689"/>
                  <a:pt x="931331" y="2569240"/>
                </a:cubicBezTo>
                <a:cubicBezTo>
                  <a:pt x="965197" y="2596949"/>
                  <a:pt x="999064" y="2623119"/>
                  <a:pt x="1032930" y="2650828"/>
                </a:cubicBezTo>
                <a:cubicBezTo>
                  <a:pt x="1039088" y="2655446"/>
                  <a:pt x="1045245" y="2661604"/>
                  <a:pt x="1051403" y="2666222"/>
                </a:cubicBezTo>
                <a:cubicBezTo>
                  <a:pt x="1057560" y="2670840"/>
                  <a:pt x="1063718" y="2676997"/>
                  <a:pt x="1069876" y="2681616"/>
                </a:cubicBezTo>
                <a:cubicBezTo>
                  <a:pt x="1251524" y="2834015"/>
                  <a:pt x="1417777" y="3000270"/>
                  <a:pt x="1487050" y="3218862"/>
                </a:cubicBezTo>
                <a:lnTo>
                  <a:pt x="1231511" y="3218862"/>
                </a:lnTo>
                <a:cubicBezTo>
                  <a:pt x="1223814" y="3200390"/>
                  <a:pt x="1214578" y="3181917"/>
                  <a:pt x="1203802" y="3163444"/>
                </a:cubicBezTo>
                <a:lnTo>
                  <a:pt x="440266" y="3163444"/>
                </a:lnTo>
                <a:cubicBezTo>
                  <a:pt x="426411" y="3184997"/>
                  <a:pt x="412556" y="3205008"/>
                  <a:pt x="401781" y="3226560"/>
                </a:cubicBezTo>
                <a:cubicBezTo>
                  <a:pt x="377151" y="3275820"/>
                  <a:pt x="361757" y="3326620"/>
                  <a:pt x="361757" y="3380498"/>
                </a:cubicBezTo>
                <a:cubicBezTo>
                  <a:pt x="361757" y="3391274"/>
                  <a:pt x="363296" y="3403590"/>
                  <a:pt x="363296" y="3414365"/>
                </a:cubicBezTo>
                <a:lnTo>
                  <a:pt x="880531" y="3414365"/>
                </a:lnTo>
                <a:lnTo>
                  <a:pt x="880531" y="3522122"/>
                </a:lnTo>
                <a:lnTo>
                  <a:pt x="377151" y="3522122"/>
                </a:lnTo>
                <a:cubicBezTo>
                  <a:pt x="386387" y="3562146"/>
                  <a:pt x="400241" y="3602170"/>
                  <a:pt x="415635" y="3642194"/>
                </a:cubicBezTo>
                <a:cubicBezTo>
                  <a:pt x="429490" y="3679140"/>
                  <a:pt x="447962" y="3714546"/>
                  <a:pt x="467974" y="3749952"/>
                </a:cubicBezTo>
                <a:cubicBezTo>
                  <a:pt x="472593" y="3756109"/>
                  <a:pt x="477211" y="3763806"/>
                  <a:pt x="481829" y="3771503"/>
                </a:cubicBezTo>
                <a:lnTo>
                  <a:pt x="1169936" y="3771503"/>
                </a:lnTo>
                <a:cubicBezTo>
                  <a:pt x="1174554" y="3765345"/>
                  <a:pt x="1179172" y="3757648"/>
                  <a:pt x="1183790" y="3749952"/>
                </a:cubicBezTo>
                <a:cubicBezTo>
                  <a:pt x="1191487" y="3736097"/>
                  <a:pt x="1199184" y="3723782"/>
                  <a:pt x="1206881" y="3709927"/>
                </a:cubicBezTo>
                <a:lnTo>
                  <a:pt x="1468577" y="3709927"/>
                </a:lnTo>
                <a:cubicBezTo>
                  <a:pt x="1380832" y="3928520"/>
                  <a:pt x="1196105" y="4113247"/>
                  <a:pt x="999064" y="4279501"/>
                </a:cubicBezTo>
                <a:cubicBezTo>
                  <a:pt x="992906" y="4284119"/>
                  <a:pt x="986749" y="4290277"/>
                  <a:pt x="980591" y="4294895"/>
                </a:cubicBezTo>
                <a:cubicBezTo>
                  <a:pt x="974433" y="4299513"/>
                  <a:pt x="968276" y="4305671"/>
                  <a:pt x="962118" y="4310289"/>
                </a:cubicBezTo>
                <a:cubicBezTo>
                  <a:pt x="911319" y="4351853"/>
                  <a:pt x="860519" y="4391876"/>
                  <a:pt x="811258" y="4431901"/>
                </a:cubicBezTo>
                <a:cubicBezTo>
                  <a:pt x="800483" y="4439598"/>
                  <a:pt x="791246" y="4447295"/>
                  <a:pt x="782010" y="4454992"/>
                </a:cubicBezTo>
                <a:cubicBezTo>
                  <a:pt x="774313" y="4459610"/>
                  <a:pt x="768155" y="4465767"/>
                  <a:pt x="761998" y="4470385"/>
                </a:cubicBezTo>
                <a:cubicBezTo>
                  <a:pt x="755840" y="4476543"/>
                  <a:pt x="749683" y="4481161"/>
                  <a:pt x="741986" y="4484240"/>
                </a:cubicBezTo>
                <a:cubicBezTo>
                  <a:pt x="637307" y="4570446"/>
                  <a:pt x="537247" y="4653573"/>
                  <a:pt x="454120" y="4738239"/>
                </a:cubicBezTo>
                <a:lnTo>
                  <a:pt x="1066797" y="4738239"/>
                </a:lnTo>
                <a:cubicBezTo>
                  <a:pt x="994445" y="4655112"/>
                  <a:pt x="908240" y="4571985"/>
                  <a:pt x="818955" y="4487319"/>
                </a:cubicBezTo>
                <a:cubicBezTo>
                  <a:pt x="828191" y="4481161"/>
                  <a:pt x="837428" y="4473464"/>
                  <a:pt x="846664" y="4465767"/>
                </a:cubicBezTo>
                <a:cubicBezTo>
                  <a:pt x="895925" y="4425743"/>
                  <a:pt x="946724" y="4384180"/>
                  <a:pt x="997524" y="4342616"/>
                </a:cubicBezTo>
                <a:cubicBezTo>
                  <a:pt x="1271535" y="4604312"/>
                  <a:pt x="1522456" y="4853693"/>
                  <a:pt x="1522456" y="5161572"/>
                </a:cubicBezTo>
                <a:cubicBezTo>
                  <a:pt x="1522456" y="5472529"/>
                  <a:pt x="1274614" y="5734225"/>
                  <a:pt x="992906" y="5980527"/>
                </a:cubicBezTo>
                <a:cubicBezTo>
                  <a:pt x="971355" y="5962054"/>
                  <a:pt x="949803" y="5945121"/>
                  <a:pt x="928252" y="5926648"/>
                </a:cubicBezTo>
                <a:cubicBezTo>
                  <a:pt x="891306" y="5895861"/>
                  <a:pt x="852822" y="5865073"/>
                  <a:pt x="815876" y="5834285"/>
                </a:cubicBezTo>
                <a:cubicBezTo>
                  <a:pt x="900543" y="5760394"/>
                  <a:pt x="980591" y="5684964"/>
                  <a:pt x="1051403" y="5609534"/>
                </a:cubicBezTo>
                <a:lnTo>
                  <a:pt x="494144" y="5609534"/>
                </a:lnTo>
                <a:cubicBezTo>
                  <a:pt x="568035" y="5684964"/>
                  <a:pt x="652701" y="5760394"/>
                  <a:pt x="740446" y="5834285"/>
                </a:cubicBezTo>
                <a:cubicBezTo>
                  <a:pt x="746604" y="5838903"/>
                  <a:pt x="752761" y="5845061"/>
                  <a:pt x="758919" y="5849679"/>
                </a:cubicBezTo>
                <a:cubicBezTo>
                  <a:pt x="765077" y="5854297"/>
                  <a:pt x="771234" y="5860455"/>
                  <a:pt x="777392" y="5865073"/>
                </a:cubicBezTo>
                <a:cubicBezTo>
                  <a:pt x="814337" y="5897400"/>
                  <a:pt x="852822" y="5929727"/>
                  <a:pt x="891306" y="5960515"/>
                </a:cubicBezTo>
                <a:cubicBezTo>
                  <a:pt x="912858" y="5977448"/>
                  <a:pt x="932870" y="5995921"/>
                  <a:pt x="954421" y="6012854"/>
                </a:cubicBezTo>
                <a:cubicBezTo>
                  <a:pt x="960579" y="6017472"/>
                  <a:pt x="966736" y="6023630"/>
                  <a:pt x="972894" y="6028248"/>
                </a:cubicBezTo>
                <a:cubicBezTo>
                  <a:pt x="979052" y="6032866"/>
                  <a:pt x="985209" y="6039023"/>
                  <a:pt x="991367" y="6043642"/>
                </a:cubicBezTo>
                <a:cubicBezTo>
                  <a:pt x="1291548" y="6294562"/>
                  <a:pt x="1571716" y="6554719"/>
                  <a:pt x="1571716" y="6853361"/>
                </a:cubicBezTo>
                <a:lnTo>
                  <a:pt x="1330032" y="6853361"/>
                </a:lnTo>
                <a:cubicBezTo>
                  <a:pt x="1330032" y="6640925"/>
                  <a:pt x="1080651" y="6414635"/>
                  <a:pt x="814337" y="6192962"/>
                </a:cubicBezTo>
                <a:cubicBezTo>
                  <a:pt x="808179" y="6188344"/>
                  <a:pt x="802022" y="6182187"/>
                  <a:pt x="795864" y="6177568"/>
                </a:cubicBezTo>
                <a:cubicBezTo>
                  <a:pt x="789707" y="6172950"/>
                  <a:pt x="783549" y="6166793"/>
                  <a:pt x="777392" y="6162175"/>
                </a:cubicBezTo>
                <a:cubicBezTo>
                  <a:pt x="760458" y="6148320"/>
                  <a:pt x="743525" y="6134466"/>
                  <a:pt x="726592" y="6120611"/>
                </a:cubicBezTo>
                <a:cubicBezTo>
                  <a:pt x="685028" y="6086745"/>
                  <a:pt x="641925" y="6051339"/>
                  <a:pt x="600362" y="6015933"/>
                </a:cubicBezTo>
                <a:cubicBezTo>
                  <a:pt x="594204" y="6011315"/>
                  <a:pt x="588047" y="6005157"/>
                  <a:pt x="581889" y="6000539"/>
                </a:cubicBezTo>
                <a:cubicBezTo>
                  <a:pt x="575732" y="5995921"/>
                  <a:pt x="569574" y="5989763"/>
                  <a:pt x="563417" y="5985145"/>
                </a:cubicBezTo>
                <a:cubicBezTo>
                  <a:pt x="264775" y="5731146"/>
                  <a:pt x="0" y="5464832"/>
                  <a:pt x="0" y="5147717"/>
                </a:cubicBezTo>
                <a:cubicBezTo>
                  <a:pt x="0" y="4818287"/>
                  <a:pt x="283248" y="4565828"/>
                  <a:pt x="581889" y="4322604"/>
                </a:cubicBezTo>
                <a:cubicBezTo>
                  <a:pt x="588047" y="4317986"/>
                  <a:pt x="594204" y="4311829"/>
                  <a:pt x="600362" y="4307210"/>
                </a:cubicBezTo>
                <a:cubicBezTo>
                  <a:pt x="606520" y="4302592"/>
                  <a:pt x="612677" y="4296435"/>
                  <a:pt x="618835" y="4291816"/>
                </a:cubicBezTo>
                <a:cubicBezTo>
                  <a:pt x="629610" y="4282580"/>
                  <a:pt x="640386" y="4274883"/>
                  <a:pt x="651162" y="4265647"/>
                </a:cubicBezTo>
                <a:cubicBezTo>
                  <a:pt x="700422" y="4227162"/>
                  <a:pt x="751222" y="4187138"/>
                  <a:pt x="798943" y="4147114"/>
                </a:cubicBezTo>
                <a:cubicBezTo>
                  <a:pt x="805101" y="4142496"/>
                  <a:pt x="811258" y="4136338"/>
                  <a:pt x="817416" y="4131720"/>
                </a:cubicBezTo>
                <a:cubicBezTo>
                  <a:pt x="823573" y="4127102"/>
                  <a:pt x="829731" y="4120944"/>
                  <a:pt x="835888" y="4116326"/>
                </a:cubicBezTo>
                <a:cubicBezTo>
                  <a:pt x="928252" y="4037817"/>
                  <a:pt x="1015997" y="3957769"/>
                  <a:pt x="1088348" y="3874642"/>
                </a:cubicBezTo>
                <a:lnTo>
                  <a:pt x="555720" y="3874642"/>
                </a:lnTo>
                <a:cubicBezTo>
                  <a:pt x="615756" y="3956230"/>
                  <a:pt x="688107" y="4036278"/>
                  <a:pt x="763537" y="4113247"/>
                </a:cubicBezTo>
                <a:cubicBezTo>
                  <a:pt x="714277" y="4153271"/>
                  <a:pt x="665016" y="4191756"/>
                  <a:pt x="615756" y="4231780"/>
                </a:cubicBezTo>
                <a:cubicBezTo>
                  <a:pt x="604980" y="4241017"/>
                  <a:pt x="594204" y="4248714"/>
                  <a:pt x="583429" y="4257950"/>
                </a:cubicBezTo>
                <a:cubicBezTo>
                  <a:pt x="338666" y="4008569"/>
                  <a:pt x="120073" y="3725321"/>
                  <a:pt x="120073" y="3374341"/>
                </a:cubicBezTo>
                <a:cubicBezTo>
                  <a:pt x="120073" y="3084935"/>
                  <a:pt x="360217" y="2881737"/>
                  <a:pt x="629610" y="2672379"/>
                </a:cubicBezTo>
                <a:cubicBezTo>
                  <a:pt x="665016" y="2701628"/>
                  <a:pt x="700422" y="2730876"/>
                  <a:pt x="735828" y="2758585"/>
                </a:cubicBezTo>
                <a:cubicBezTo>
                  <a:pt x="761998" y="2778598"/>
                  <a:pt x="786628" y="2798609"/>
                  <a:pt x="811258" y="2818621"/>
                </a:cubicBezTo>
                <a:cubicBezTo>
                  <a:pt x="708119" y="2898671"/>
                  <a:pt x="612677" y="2974099"/>
                  <a:pt x="535708" y="3049530"/>
                </a:cubicBezTo>
                <a:lnTo>
                  <a:pt x="1131451" y="3049530"/>
                </a:lnTo>
                <a:cubicBezTo>
                  <a:pt x="1065257" y="2971022"/>
                  <a:pt x="982130" y="2895591"/>
                  <a:pt x="891306" y="2820161"/>
                </a:cubicBezTo>
                <a:cubicBezTo>
                  <a:pt x="885149" y="2815543"/>
                  <a:pt x="878991" y="2809386"/>
                  <a:pt x="872834" y="2804767"/>
                </a:cubicBezTo>
                <a:cubicBezTo>
                  <a:pt x="865137" y="2800149"/>
                  <a:pt x="858979" y="2793992"/>
                  <a:pt x="852822" y="2789373"/>
                </a:cubicBezTo>
                <a:cubicBezTo>
                  <a:pt x="826652" y="2767821"/>
                  <a:pt x="800483" y="2746270"/>
                  <a:pt x="772774" y="2724719"/>
                </a:cubicBezTo>
                <a:cubicBezTo>
                  <a:pt x="738907" y="2698550"/>
                  <a:pt x="705040" y="2670840"/>
                  <a:pt x="671174" y="2643131"/>
                </a:cubicBezTo>
                <a:cubicBezTo>
                  <a:pt x="665016" y="2638513"/>
                  <a:pt x="658859" y="2632356"/>
                  <a:pt x="652701" y="2627737"/>
                </a:cubicBezTo>
                <a:cubicBezTo>
                  <a:pt x="646544" y="2623119"/>
                  <a:pt x="640386" y="2616962"/>
                  <a:pt x="634229" y="2612343"/>
                </a:cubicBezTo>
                <a:cubicBezTo>
                  <a:pt x="387926" y="2406065"/>
                  <a:pt x="153939" y="2161302"/>
                  <a:pt x="153939" y="1791849"/>
                </a:cubicBezTo>
                <a:cubicBezTo>
                  <a:pt x="153939" y="1513220"/>
                  <a:pt x="380229" y="1236130"/>
                  <a:pt x="634229" y="943646"/>
                </a:cubicBezTo>
                <a:cubicBezTo>
                  <a:pt x="638847" y="937488"/>
                  <a:pt x="643465" y="931331"/>
                  <a:pt x="649622" y="925173"/>
                </a:cubicBezTo>
                <a:cubicBezTo>
                  <a:pt x="654241" y="919015"/>
                  <a:pt x="658859" y="912858"/>
                  <a:pt x="665016" y="906700"/>
                </a:cubicBezTo>
                <a:cubicBezTo>
                  <a:pt x="675792" y="895925"/>
                  <a:pt x="685028" y="885149"/>
                  <a:pt x="695804" y="872834"/>
                </a:cubicBezTo>
                <a:cubicBezTo>
                  <a:pt x="735828" y="828191"/>
                  <a:pt x="775852" y="782010"/>
                  <a:pt x="815876" y="735828"/>
                </a:cubicBezTo>
                <a:cubicBezTo>
                  <a:pt x="820495" y="729671"/>
                  <a:pt x="826652" y="723513"/>
                  <a:pt x="831270" y="717355"/>
                </a:cubicBezTo>
                <a:cubicBezTo>
                  <a:pt x="835888" y="711198"/>
                  <a:pt x="842046" y="705040"/>
                  <a:pt x="846664" y="698883"/>
                </a:cubicBezTo>
                <a:cubicBezTo>
                  <a:pt x="943646" y="584968"/>
                  <a:pt x="1037548" y="469514"/>
                  <a:pt x="1114518" y="350981"/>
                </a:cubicBezTo>
                <a:cubicBezTo>
                  <a:pt x="1182251" y="246303"/>
                  <a:pt x="1220736" y="123151"/>
                  <a:pt x="1231511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538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6C37057A-7228-4C46-B8A3-AE62AFCD743C}"/>
              </a:ext>
            </a:extLst>
          </p:cNvPr>
          <p:cNvSpPr/>
          <p:nvPr/>
        </p:nvSpPr>
        <p:spPr>
          <a:xfrm rot="20663871">
            <a:off x="1732551" y="5004840"/>
            <a:ext cx="597587" cy="304751"/>
          </a:xfrm>
          <a:custGeom>
            <a:avLst/>
            <a:gdLst>
              <a:gd name="connsiteX0" fmla="*/ 372710 w 677331"/>
              <a:gd name="connsiteY0" fmla="*/ 26347 h 523392"/>
              <a:gd name="connsiteX1" fmla="*/ 414273 w 677331"/>
              <a:gd name="connsiteY1" fmla="*/ 180286 h 523392"/>
              <a:gd name="connsiteX2" fmla="*/ 417352 w 677331"/>
              <a:gd name="connsiteY2" fmla="*/ 214153 h 523392"/>
              <a:gd name="connsiteX3" fmla="*/ 18650 w 677331"/>
              <a:gd name="connsiteY3" fmla="*/ 214153 h 523392"/>
              <a:gd name="connsiteX4" fmla="*/ 18650 w 677331"/>
              <a:gd name="connsiteY4" fmla="*/ 321910 h 523392"/>
              <a:gd name="connsiteX5" fmla="*/ 411194 w 677331"/>
              <a:gd name="connsiteY5" fmla="*/ 321910 h 523392"/>
              <a:gd name="connsiteX6" fmla="*/ 377328 w 677331"/>
              <a:gd name="connsiteY6" fmla="*/ 441982 h 523392"/>
              <a:gd name="connsiteX7" fmla="*/ 345001 w 677331"/>
              <a:gd name="connsiteY7" fmla="*/ 511255 h 523392"/>
              <a:gd name="connsiteX8" fmla="*/ 606697 w 677331"/>
              <a:gd name="connsiteY8" fmla="*/ 511255 h 523392"/>
              <a:gd name="connsiteX9" fmla="*/ 660575 w 677331"/>
              <a:gd name="connsiteY9" fmla="*/ 241862 h 523392"/>
              <a:gd name="connsiteX10" fmla="*/ 626709 w 677331"/>
              <a:gd name="connsiteY10" fmla="*/ 18650 h 523392"/>
              <a:gd name="connsiteX11" fmla="*/ 371170 w 677331"/>
              <a:gd name="connsiteY11" fmla="*/ 18650 h 523392"/>
              <a:gd name="connsiteX12" fmla="*/ 372710 w 677331"/>
              <a:gd name="connsiteY12" fmla="*/ 26347 h 52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7331" h="523392">
                <a:moveTo>
                  <a:pt x="372710" y="26347"/>
                </a:moveTo>
                <a:cubicBezTo>
                  <a:pt x="394261" y="74068"/>
                  <a:pt x="408116" y="126408"/>
                  <a:pt x="414273" y="180286"/>
                </a:cubicBezTo>
                <a:cubicBezTo>
                  <a:pt x="415813" y="191062"/>
                  <a:pt x="415813" y="201837"/>
                  <a:pt x="417352" y="214153"/>
                </a:cubicBezTo>
                <a:lnTo>
                  <a:pt x="18650" y="214153"/>
                </a:lnTo>
                <a:lnTo>
                  <a:pt x="18650" y="321910"/>
                </a:lnTo>
                <a:lnTo>
                  <a:pt x="411194" y="321910"/>
                </a:lnTo>
                <a:cubicBezTo>
                  <a:pt x="405037" y="363473"/>
                  <a:pt x="392722" y="403497"/>
                  <a:pt x="377328" y="441982"/>
                </a:cubicBezTo>
                <a:cubicBezTo>
                  <a:pt x="368092" y="465073"/>
                  <a:pt x="357316" y="488164"/>
                  <a:pt x="345001" y="511255"/>
                </a:cubicBezTo>
                <a:lnTo>
                  <a:pt x="606697" y="511255"/>
                </a:lnTo>
                <a:cubicBezTo>
                  <a:pt x="640563" y="426588"/>
                  <a:pt x="660575" y="337304"/>
                  <a:pt x="660575" y="241862"/>
                </a:cubicBezTo>
                <a:cubicBezTo>
                  <a:pt x="660575" y="161813"/>
                  <a:pt x="648260" y="87923"/>
                  <a:pt x="626709" y="18650"/>
                </a:cubicBezTo>
                <a:lnTo>
                  <a:pt x="371170" y="18650"/>
                </a:lnTo>
                <a:cubicBezTo>
                  <a:pt x="371170" y="21729"/>
                  <a:pt x="371170" y="23269"/>
                  <a:pt x="372710" y="26347"/>
                </a:cubicBezTo>
                <a:close/>
              </a:path>
            </a:pathLst>
          </a:custGeom>
          <a:solidFill>
            <a:schemeClr val="accent5"/>
          </a:solidFill>
          <a:ln w="1538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1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EBC3BDC-8895-E236-E8F3-CB03AE0B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73735"/>
            <a:ext cx="8981440" cy="6466637"/>
          </a:xfrm>
          <a:prstGeom prst="rect">
            <a:avLst/>
          </a:prstGeom>
        </p:spPr>
      </p:pic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F4E7CC25-6949-0BA2-FF06-4AD545977690}"/>
              </a:ext>
            </a:extLst>
          </p:cNvPr>
          <p:cNvSpPr/>
          <p:nvPr/>
        </p:nvSpPr>
        <p:spPr>
          <a:xfrm>
            <a:off x="7338838" y="3573624"/>
            <a:ext cx="1122410" cy="354564"/>
          </a:xfrm>
          <a:custGeom>
            <a:avLst/>
            <a:gdLst>
              <a:gd name="connsiteX0" fmla="*/ 0 w 1122410"/>
              <a:gd name="connsiteY0" fmla="*/ 59095 h 354564"/>
              <a:gd name="connsiteX1" fmla="*/ 59095 w 1122410"/>
              <a:gd name="connsiteY1" fmla="*/ 0 h 354564"/>
              <a:gd name="connsiteX2" fmla="*/ 571247 w 1122410"/>
              <a:gd name="connsiteY2" fmla="*/ 0 h 354564"/>
              <a:gd name="connsiteX3" fmla="*/ 1063315 w 1122410"/>
              <a:gd name="connsiteY3" fmla="*/ 0 h 354564"/>
              <a:gd name="connsiteX4" fmla="*/ 1122410 w 1122410"/>
              <a:gd name="connsiteY4" fmla="*/ 59095 h 354564"/>
              <a:gd name="connsiteX5" fmla="*/ 1122410 w 1122410"/>
              <a:gd name="connsiteY5" fmla="*/ 295469 h 354564"/>
              <a:gd name="connsiteX6" fmla="*/ 1063315 w 1122410"/>
              <a:gd name="connsiteY6" fmla="*/ 354564 h 354564"/>
              <a:gd name="connsiteX7" fmla="*/ 591332 w 1122410"/>
              <a:gd name="connsiteY7" fmla="*/ 354564 h 354564"/>
              <a:gd name="connsiteX8" fmla="*/ 59095 w 1122410"/>
              <a:gd name="connsiteY8" fmla="*/ 354564 h 354564"/>
              <a:gd name="connsiteX9" fmla="*/ 0 w 1122410"/>
              <a:gd name="connsiteY9" fmla="*/ 295469 h 354564"/>
              <a:gd name="connsiteX10" fmla="*/ 0 w 1122410"/>
              <a:gd name="connsiteY10" fmla="*/ 59095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2410" h="354564" extrusionOk="0">
                <a:moveTo>
                  <a:pt x="0" y="59095"/>
                </a:moveTo>
                <a:cubicBezTo>
                  <a:pt x="-3278" y="27010"/>
                  <a:pt x="23214" y="-1962"/>
                  <a:pt x="59095" y="0"/>
                </a:cubicBezTo>
                <a:cubicBezTo>
                  <a:pt x="205449" y="-2043"/>
                  <a:pt x="341172" y="-16119"/>
                  <a:pt x="571247" y="0"/>
                </a:cubicBezTo>
                <a:cubicBezTo>
                  <a:pt x="801322" y="16119"/>
                  <a:pt x="935147" y="-1943"/>
                  <a:pt x="1063315" y="0"/>
                </a:cubicBezTo>
                <a:cubicBezTo>
                  <a:pt x="1090538" y="-3659"/>
                  <a:pt x="1115902" y="26669"/>
                  <a:pt x="1122410" y="59095"/>
                </a:cubicBezTo>
                <a:cubicBezTo>
                  <a:pt x="1129979" y="176893"/>
                  <a:pt x="1129170" y="245130"/>
                  <a:pt x="1122410" y="295469"/>
                </a:cubicBezTo>
                <a:cubicBezTo>
                  <a:pt x="1128059" y="331121"/>
                  <a:pt x="1089490" y="351835"/>
                  <a:pt x="1063315" y="354564"/>
                </a:cubicBezTo>
                <a:cubicBezTo>
                  <a:pt x="875117" y="357685"/>
                  <a:pt x="695938" y="333829"/>
                  <a:pt x="591332" y="354564"/>
                </a:cubicBezTo>
                <a:cubicBezTo>
                  <a:pt x="486726" y="375299"/>
                  <a:pt x="181729" y="372252"/>
                  <a:pt x="59095" y="354564"/>
                </a:cubicBezTo>
                <a:cubicBezTo>
                  <a:pt x="24125" y="360804"/>
                  <a:pt x="2028" y="329642"/>
                  <a:pt x="0" y="295469"/>
                </a:cubicBezTo>
                <a:cubicBezTo>
                  <a:pt x="-4583" y="235442"/>
                  <a:pt x="11105" y="149890"/>
                  <a:pt x="0" y="59095"/>
                </a:cubicBezTo>
                <a:close/>
              </a:path>
            </a:pathLst>
          </a:custGeom>
          <a:solidFill>
            <a:srgbClr val="E1B3C8">
              <a:alpha val="41000"/>
            </a:srgbClr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72742720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3A8CAA41-44BA-388D-2658-FF585F8006C9}"/>
              </a:ext>
            </a:extLst>
          </p:cNvPr>
          <p:cNvSpPr/>
          <p:nvPr/>
        </p:nvSpPr>
        <p:spPr>
          <a:xfrm>
            <a:off x="3877056" y="3573624"/>
            <a:ext cx="256032" cy="354564"/>
          </a:xfrm>
          <a:custGeom>
            <a:avLst/>
            <a:gdLst>
              <a:gd name="connsiteX0" fmla="*/ 0 w 256032"/>
              <a:gd name="connsiteY0" fmla="*/ 42673 h 354564"/>
              <a:gd name="connsiteX1" fmla="*/ 42673 w 256032"/>
              <a:gd name="connsiteY1" fmla="*/ 0 h 354564"/>
              <a:gd name="connsiteX2" fmla="*/ 213359 w 256032"/>
              <a:gd name="connsiteY2" fmla="*/ 0 h 354564"/>
              <a:gd name="connsiteX3" fmla="*/ 256032 w 256032"/>
              <a:gd name="connsiteY3" fmla="*/ 42673 h 354564"/>
              <a:gd name="connsiteX4" fmla="*/ 256032 w 256032"/>
              <a:gd name="connsiteY4" fmla="*/ 311891 h 354564"/>
              <a:gd name="connsiteX5" fmla="*/ 213359 w 256032"/>
              <a:gd name="connsiteY5" fmla="*/ 354564 h 354564"/>
              <a:gd name="connsiteX6" fmla="*/ 42673 w 256032"/>
              <a:gd name="connsiteY6" fmla="*/ 354564 h 354564"/>
              <a:gd name="connsiteX7" fmla="*/ 0 w 256032"/>
              <a:gd name="connsiteY7" fmla="*/ 311891 h 354564"/>
              <a:gd name="connsiteX8" fmla="*/ 0 w 256032"/>
              <a:gd name="connsiteY8" fmla="*/ 42673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032" h="354564" extrusionOk="0">
                <a:moveTo>
                  <a:pt x="0" y="42673"/>
                </a:moveTo>
                <a:cubicBezTo>
                  <a:pt x="-5628" y="20052"/>
                  <a:pt x="17250" y="-1122"/>
                  <a:pt x="42673" y="0"/>
                </a:cubicBezTo>
                <a:cubicBezTo>
                  <a:pt x="113268" y="2040"/>
                  <a:pt x="174947" y="-7627"/>
                  <a:pt x="213359" y="0"/>
                </a:cubicBezTo>
                <a:cubicBezTo>
                  <a:pt x="237263" y="468"/>
                  <a:pt x="252586" y="21881"/>
                  <a:pt x="256032" y="42673"/>
                </a:cubicBezTo>
                <a:cubicBezTo>
                  <a:pt x="261893" y="138491"/>
                  <a:pt x="263079" y="207928"/>
                  <a:pt x="256032" y="311891"/>
                </a:cubicBezTo>
                <a:cubicBezTo>
                  <a:pt x="256522" y="336142"/>
                  <a:pt x="236837" y="353910"/>
                  <a:pt x="213359" y="354564"/>
                </a:cubicBezTo>
                <a:cubicBezTo>
                  <a:pt x="144162" y="362546"/>
                  <a:pt x="124360" y="356245"/>
                  <a:pt x="42673" y="354564"/>
                </a:cubicBezTo>
                <a:cubicBezTo>
                  <a:pt x="23044" y="355087"/>
                  <a:pt x="-3345" y="333972"/>
                  <a:pt x="0" y="311891"/>
                </a:cubicBezTo>
                <a:cubicBezTo>
                  <a:pt x="5589" y="191682"/>
                  <a:pt x="-3930" y="176371"/>
                  <a:pt x="0" y="42673"/>
                </a:cubicBezTo>
                <a:close/>
              </a:path>
            </a:pathLst>
          </a:custGeom>
          <a:solidFill>
            <a:srgbClr val="E1B3C8">
              <a:alpha val="41000"/>
            </a:srgbClr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72742720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A867BBC3-768B-0BDF-13BE-11F44D6068D3}"/>
              </a:ext>
            </a:extLst>
          </p:cNvPr>
          <p:cNvSpPr/>
          <p:nvPr/>
        </p:nvSpPr>
        <p:spPr>
          <a:xfrm>
            <a:off x="5839968" y="3573624"/>
            <a:ext cx="353568" cy="354564"/>
          </a:xfrm>
          <a:custGeom>
            <a:avLst/>
            <a:gdLst>
              <a:gd name="connsiteX0" fmla="*/ 0 w 353568"/>
              <a:gd name="connsiteY0" fmla="*/ 58929 h 354564"/>
              <a:gd name="connsiteX1" fmla="*/ 58929 w 353568"/>
              <a:gd name="connsiteY1" fmla="*/ 0 h 354564"/>
              <a:gd name="connsiteX2" fmla="*/ 294639 w 353568"/>
              <a:gd name="connsiteY2" fmla="*/ 0 h 354564"/>
              <a:gd name="connsiteX3" fmla="*/ 353568 w 353568"/>
              <a:gd name="connsiteY3" fmla="*/ 58929 h 354564"/>
              <a:gd name="connsiteX4" fmla="*/ 353568 w 353568"/>
              <a:gd name="connsiteY4" fmla="*/ 295635 h 354564"/>
              <a:gd name="connsiteX5" fmla="*/ 294639 w 353568"/>
              <a:gd name="connsiteY5" fmla="*/ 354564 h 354564"/>
              <a:gd name="connsiteX6" fmla="*/ 58929 w 353568"/>
              <a:gd name="connsiteY6" fmla="*/ 354564 h 354564"/>
              <a:gd name="connsiteX7" fmla="*/ 0 w 353568"/>
              <a:gd name="connsiteY7" fmla="*/ 295635 h 354564"/>
              <a:gd name="connsiteX8" fmla="*/ 0 w 353568"/>
              <a:gd name="connsiteY8" fmla="*/ 58929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568" h="354564" extrusionOk="0">
                <a:moveTo>
                  <a:pt x="0" y="58929"/>
                </a:moveTo>
                <a:cubicBezTo>
                  <a:pt x="-3683" y="27003"/>
                  <a:pt x="21852" y="-2741"/>
                  <a:pt x="58929" y="0"/>
                </a:cubicBezTo>
                <a:cubicBezTo>
                  <a:pt x="148408" y="-11170"/>
                  <a:pt x="232242" y="4038"/>
                  <a:pt x="294639" y="0"/>
                </a:cubicBezTo>
                <a:cubicBezTo>
                  <a:pt x="329510" y="3235"/>
                  <a:pt x="348850" y="30184"/>
                  <a:pt x="353568" y="58929"/>
                </a:cubicBezTo>
                <a:cubicBezTo>
                  <a:pt x="342125" y="147950"/>
                  <a:pt x="349589" y="202568"/>
                  <a:pt x="353568" y="295635"/>
                </a:cubicBezTo>
                <a:cubicBezTo>
                  <a:pt x="357856" y="334152"/>
                  <a:pt x="326508" y="349625"/>
                  <a:pt x="294639" y="354564"/>
                </a:cubicBezTo>
                <a:cubicBezTo>
                  <a:pt x="239183" y="362423"/>
                  <a:pt x="159674" y="363671"/>
                  <a:pt x="58929" y="354564"/>
                </a:cubicBezTo>
                <a:cubicBezTo>
                  <a:pt x="27641" y="354731"/>
                  <a:pt x="-6792" y="325161"/>
                  <a:pt x="0" y="295635"/>
                </a:cubicBezTo>
                <a:cubicBezTo>
                  <a:pt x="-7970" y="179571"/>
                  <a:pt x="274" y="144596"/>
                  <a:pt x="0" y="58929"/>
                </a:cubicBezTo>
                <a:close/>
              </a:path>
            </a:pathLst>
          </a:custGeom>
          <a:solidFill>
            <a:srgbClr val="E1B3C8">
              <a:alpha val="41000"/>
            </a:srgbClr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72742720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1268240D-8A08-5AF8-A131-1D6C947466BE}"/>
              </a:ext>
            </a:extLst>
          </p:cNvPr>
          <p:cNvSpPr/>
          <p:nvPr/>
        </p:nvSpPr>
        <p:spPr>
          <a:xfrm>
            <a:off x="4809848" y="3573624"/>
            <a:ext cx="182776" cy="354564"/>
          </a:xfrm>
          <a:custGeom>
            <a:avLst/>
            <a:gdLst>
              <a:gd name="connsiteX0" fmla="*/ 0 w 182776"/>
              <a:gd name="connsiteY0" fmla="*/ 30463 h 354564"/>
              <a:gd name="connsiteX1" fmla="*/ 30463 w 182776"/>
              <a:gd name="connsiteY1" fmla="*/ 0 h 354564"/>
              <a:gd name="connsiteX2" fmla="*/ 152313 w 182776"/>
              <a:gd name="connsiteY2" fmla="*/ 0 h 354564"/>
              <a:gd name="connsiteX3" fmla="*/ 182776 w 182776"/>
              <a:gd name="connsiteY3" fmla="*/ 30463 h 354564"/>
              <a:gd name="connsiteX4" fmla="*/ 182776 w 182776"/>
              <a:gd name="connsiteY4" fmla="*/ 324101 h 354564"/>
              <a:gd name="connsiteX5" fmla="*/ 152313 w 182776"/>
              <a:gd name="connsiteY5" fmla="*/ 354564 h 354564"/>
              <a:gd name="connsiteX6" fmla="*/ 30463 w 182776"/>
              <a:gd name="connsiteY6" fmla="*/ 354564 h 354564"/>
              <a:gd name="connsiteX7" fmla="*/ 0 w 182776"/>
              <a:gd name="connsiteY7" fmla="*/ 324101 h 354564"/>
              <a:gd name="connsiteX8" fmla="*/ 0 w 182776"/>
              <a:gd name="connsiteY8" fmla="*/ 30463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76" h="354564" extrusionOk="0">
                <a:moveTo>
                  <a:pt x="0" y="30463"/>
                </a:moveTo>
                <a:cubicBezTo>
                  <a:pt x="-407" y="13707"/>
                  <a:pt x="11751" y="-1142"/>
                  <a:pt x="30463" y="0"/>
                </a:cubicBezTo>
                <a:cubicBezTo>
                  <a:pt x="68024" y="-5007"/>
                  <a:pt x="111476" y="2180"/>
                  <a:pt x="152313" y="0"/>
                </a:cubicBezTo>
                <a:cubicBezTo>
                  <a:pt x="170138" y="1393"/>
                  <a:pt x="179898" y="15957"/>
                  <a:pt x="182776" y="30463"/>
                </a:cubicBezTo>
                <a:cubicBezTo>
                  <a:pt x="181206" y="172375"/>
                  <a:pt x="178343" y="183829"/>
                  <a:pt x="182776" y="324101"/>
                </a:cubicBezTo>
                <a:cubicBezTo>
                  <a:pt x="185026" y="344058"/>
                  <a:pt x="169069" y="354069"/>
                  <a:pt x="152313" y="354564"/>
                </a:cubicBezTo>
                <a:cubicBezTo>
                  <a:pt x="97467" y="358678"/>
                  <a:pt x="80956" y="358353"/>
                  <a:pt x="30463" y="354564"/>
                </a:cubicBezTo>
                <a:cubicBezTo>
                  <a:pt x="14120" y="354628"/>
                  <a:pt x="-3503" y="339367"/>
                  <a:pt x="0" y="324101"/>
                </a:cubicBezTo>
                <a:cubicBezTo>
                  <a:pt x="11404" y="187994"/>
                  <a:pt x="-6662" y="150217"/>
                  <a:pt x="0" y="30463"/>
                </a:cubicBezTo>
                <a:close/>
              </a:path>
            </a:pathLst>
          </a:custGeom>
          <a:solidFill>
            <a:srgbClr val="E1B3C8">
              <a:alpha val="41000"/>
            </a:srgbClr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72742720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C806EFA-AC90-780E-6B06-F84E962E7E42}"/>
              </a:ext>
            </a:extLst>
          </p:cNvPr>
          <p:cNvSpPr/>
          <p:nvPr/>
        </p:nvSpPr>
        <p:spPr>
          <a:xfrm>
            <a:off x="4327839" y="3573624"/>
            <a:ext cx="256032" cy="354564"/>
          </a:xfrm>
          <a:custGeom>
            <a:avLst/>
            <a:gdLst>
              <a:gd name="connsiteX0" fmla="*/ 0 w 256032"/>
              <a:gd name="connsiteY0" fmla="*/ 42673 h 354564"/>
              <a:gd name="connsiteX1" fmla="*/ 42673 w 256032"/>
              <a:gd name="connsiteY1" fmla="*/ 0 h 354564"/>
              <a:gd name="connsiteX2" fmla="*/ 213359 w 256032"/>
              <a:gd name="connsiteY2" fmla="*/ 0 h 354564"/>
              <a:gd name="connsiteX3" fmla="*/ 256032 w 256032"/>
              <a:gd name="connsiteY3" fmla="*/ 42673 h 354564"/>
              <a:gd name="connsiteX4" fmla="*/ 256032 w 256032"/>
              <a:gd name="connsiteY4" fmla="*/ 311891 h 354564"/>
              <a:gd name="connsiteX5" fmla="*/ 213359 w 256032"/>
              <a:gd name="connsiteY5" fmla="*/ 354564 h 354564"/>
              <a:gd name="connsiteX6" fmla="*/ 42673 w 256032"/>
              <a:gd name="connsiteY6" fmla="*/ 354564 h 354564"/>
              <a:gd name="connsiteX7" fmla="*/ 0 w 256032"/>
              <a:gd name="connsiteY7" fmla="*/ 311891 h 354564"/>
              <a:gd name="connsiteX8" fmla="*/ 0 w 256032"/>
              <a:gd name="connsiteY8" fmla="*/ 42673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032" h="354564" extrusionOk="0">
                <a:moveTo>
                  <a:pt x="0" y="42673"/>
                </a:moveTo>
                <a:cubicBezTo>
                  <a:pt x="-5628" y="20052"/>
                  <a:pt x="17250" y="-1122"/>
                  <a:pt x="42673" y="0"/>
                </a:cubicBezTo>
                <a:cubicBezTo>
                  <a:pt x="113268" y="2040"/>
                  <a:pt x="174947" y="-7627"/>
                  <a:pt x="213359" y="0"/>
                </a:cubicBezTo>
                <a:cubicBezTo>
                  <a:pt x="237263" y="468"/>
                  <a:pt x="252586" y="21881"/>
                  <a:pt x="256032" y="42673"/>
                </a:cubicBezTo>
                <a:cubicBezTo>
                  <a:pt x="261893" y="138491"/>
                  <a:pt x="263079" y="207928"/>
                  <a:pt x="256032" y="311891"/>
                </a:cubicBezTo>
                <a:cubicBezTo>
                  <a:pt x="256522" y="336142"/>
                  <a:pt x="236837" y="353910"/>
                  <a:pt x="213359" y="354564"/>
                </a:cubicBezTo>
                <a:cubicBezTo>
                  <a:pt x="144162" y="362546"/>
                  <a:pt x="124360" y="356245"/>
                  <a:pt x="42673" y="354564"/>
                </a:cubicBezTo>
                <a:cubicBezTo>
                  <a:pt x="23044" y="355087"/>
                  <a:pt x="-3345" y="333972"/>
                  <a:pt x="0" y="311891"/>
                </a:cubicBezTo>
                <a:cubicBezTo>
                  <a:pt x="5589" y="191682"/>
                  <a:pt x="-3930" y="176371"/>
                  <a:pt x="0" y="42673"/>
                </a:cubicBezTo>
                <a:close/>
              </a:path>
            </a:pathLst>
          </a:custGeom>
          <a:solidFill>
            <a:srgbClr val="E1B3C8">
              <a:alpha val="41000"/>
            </a:srgbClr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72742720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06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5">
            <a:extLst>
              <a:ext uri="{FF2B5EF4-FFF2-40B4-BE49-F238E27FC236}">
                <a16:creationId xmlns:a16="http://schemas.microsoft.com/office/drawing/2014/main" id="{B0BA6B04-3A52-E64A-69C8-DB07FC391056}"/>
              </a:ext>
            </a:extLst>
          </p:cNvPr>
          <p:cNvSpPr txBox="1"/>
          <p:nvPr/>
        </p:nvSpPr>
        <p:spPr>
          <a:xfrm>
            <a:off x="9085622" y="1807068"/>
            <a:ext cx="1440138" cy="400110"/>
          </a:xfrm>
          <a:custGeom>
            <a:avLst/>
            <a:gdLst>
              <a:gd name="connsiteX0" fmla="*/ 0 w 1440138"/>
              <a:gd name="connsiteY0" fmla="*/ 0 h 400110"/>
              <a:gd name="connsiteX1" fmla="*/ 494447 w 1440138"/>
              <a:gd name="connsiteY1" fmla="*/ 0 h 400110"/>
              <a:gd name="connsiteX2" fmla="*/ 988895 w 1440138"/>
              <a:gd name="connsiteY2" fmla="*/ 0 h 400110"/>
              <a:gd name="connsiteX3" fmla="*/ 1440138 w 1440138"/>
              <a:gd name="connsiteY3" fmla="*/ 0 h 400110"/>
              <a:gd name="connsiteX4" fmla="*/ 1440138 w 1440138"/>
              <a:gd name="connsiteY4" fmla="*/ 400110 h 400110"/>
              <a:gd name="connsiteX5" fmla="*/ 988895 w 1440138"/>
              <a:gd name="connsiteY5" fmla="*/ 400110 h 400110"/>
              <a:gd name="connsiteX6" fmla="*/ 523250 w 1440138"/>
              <a:gd name="connsiteY6" fmla="*/ 400110 h 400110"/>
              <a:gd name="connsiteX7" fmla="*/ 0 w 1440138"/>
              <a:gd name="connsiteY7" fmla="*/ 400110 h 400110"/>
              <a:gd name="connsiteX8" fmla="*/ 0 w 1440138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138" h="400110" fill="none" extrusionOk="0">
                <a:moveTo>
                  <a:pt x="0" y="0"/>
                </a:moveTo>
                <a:cubicBezTo>
                  <a:pt x="137857" y="-42450"/>
                  <a:pt x="358046" y="29253"/>
                  <a:pt x="494447" y="0"/>
                </a:cubicBezTo>
                <a:cubicBezTo>
                  <a:pt x="630848" y="-29253"/>
                  <a:pt x="832287" y="49209"/>
                  <a:pt x="988895" y="0"/>
                </a:cubicBezTo>
                <a:cubicBezTo>
                  <a:pt x="1145503" y="-49209"/>
                  <a:pt x="1240116" y="1025"/>
                  <a:pt x="1440138" y="0"/>
                </a:cubicBezTo>
                <a:cubicBezTo>
                  <a:pt x="1467452" y="127959"/>
                  <a:pt x="1413987" y="259648"/>
                  <a:pt x="1440138" y="400110"/>
                </a:cubicBezTo>
                <a:cubicBezTo>
                  <a:pt x="1315934" y="422420"/>
                  <a:pt x="1140754" y="374021"/>
                  <a:pt x="988895" y="400110"/>
                </a:cubicBezTo>
                <a:cubicBezTo>
                  <a:pt x="837036" y="426199"/>
                  <a:pt x="728317" y="374139"/>
                  <a:pt x="523250" y="400110"/>
                </a:cubicBezTo>
                <a:cubicBezTo>
                  <a:pt x="318183" y="426081"/>
                  <a:pt x="106195" y="372220"/>
                  <a:pt x="0" y="400110"/>
                </a:cubicBezTo>
                <a:cubicBezTo>
                  <a:pt x="-26132" y="319484"/>
                  <a:pt x="12563" y="122783"/>
                  <a:pt x="0" y="0"/>
                </a:cubicBezTo>
                <a:close/>
              </a:path>
              <a:path w="1440138" h="400110" stroke="0" extrusionOk="0">
                <a:moveTo>
                  <a:pt x="0" y="0"/>
                </a:moveTo>
                <a:cubicBezTo>
                  <a:pt x="197157" y="-30341"/>
                  <a:pt x="358148" y="3535"/>
                  <a:pt x="494447" y="0"/>
                </a:cubicBezTo>
                <a:cubicBezTo>
                  <a:pt x="630746" y="-3535"/>
                  <a:pt x="788333" y="1898"/>
                  <a:pt x="974493" y="0"/>
                </a:cubicBezTo>
                <a:cubicBezTo>
                  <a:pt x="1160653" y="-1898"/>
                  <a:pt x="1301758" y="55303"/>
                  <a:pt x="1440138" y="0"/>
                </a:cubicBezTo>
                <a:cubicBezTo>
                  <a:pt x="1477068" y="184722"/>
                  <a:pt x="1433360" y="279428"/>
                  <a:pt x="1440138" y="400110"/>
                </a:cubicBezTo>
                <a:cubicBezTo>
                  <a:pt x="1232645" y="455719"/>
                  <a:pt x="1146708" y="394193"/>
                  <a:pt x="960092" y="400110"/>
                </a:cubicBezTo>
                <a:cubicBezTo>
                  <a:pt x="773476" y="406027"/>
                  <a:pt x="634628" y="379297"/>
                  <a:pt x="523250" y="400110"/>
                </a:cubicBezTo>
                <a:cubicBezTo>
                  <a:pt x="411872" y="420923"/>
                  <a:pt x="251033" y="366056"/>
                  <a:pt x="0" y="400110"/>
                </a:cubicBezTo>
                <a:cubicBezTo>
                  <a:pt x="-37015" y="215352"/>
                  <a:pt x="46209" y="131556"/>
                  <a:pt x="0" y="0"/>
                </a:cubicBezTo>
                <a:close/>
              </a:path>
            </a:pathLst>
          </a:custGeom>
          <a:solidFill>
            <a:schemeClr val="lt1">
              <a:alpha val="34000"/>
            </a:schemeClr>
          </a:solidFill>
          <a:ln w="19050">
            <a:solidFill>
              <a:srgbClr val="2C7633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r>
              <a:rPr lang="hu-HU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Viselkedés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2C284CE-E6C2-3083-C246-64311CDCD0F4}"/>
              </a:ext>
            </a:extLst>
          </p:cNvPr>
          <p:cNvSpPr txBox="1"/>
          <p:nvPr/>
        </p:nvSpPr>
        <p:spPr>
          <a:xfrm>
            <a:off x="1624783" y="5491106"/>
            <a:ext cx="1877019" cy="707886"/>
          </a:xfrm>
          <a:custGeom>
            <a:avLst/>
            <a:gdLst>
              <a:gd name="connsiteX0" fmla="*/ 0 w 1877019"/>
              <a:gd name="connsiteY0" fmla="*/ 0 h 707886"/>
              <a:gd name="connsiteX1" fmla="*/ 450485 w 1877019"/>
              <a:gd name="connsiteY1" fmla="*/ 0 h 707886"/>
              <a:gd name="connsiteX2" fmla="*/ 882199 w 1877019"/>
              <a:gd name="connsiteY2" fmla="*/ 0 h 707886"/>
              <a:gd name="connsiteX3" fmla="*/ 1351454 w 1877019"/>
              <a:gd name="connsiteY3" fmla="*/ 0 h 707886"/>
              <a:gd name="connsiteX4" fmla="*/ 1877019 w 1877019"/>
              <a:gd name="connsiteY4" fmla="*/ 0 h 707886"/>
              <a:gd name="connsiteX5" fmla="*/ 1877019 w 1877019"/>
              <a:gd name="connsiteY5" fmla="*/ 339785 h 707886"/>
              <a:gd name="connsiteX6" fmla="*/ 1877019 w 1877019"/>
              <a:gd name="connsiteY6" fmla="*/ 707886 h 707886"/>
              <a:gd name="connsiteX7" fmla="*/ 1370224 w 1877019"/>
              <a:gd name="connsiteY7" fmla="*/ 707886 h 707886"/>
              <a:gd name="connsiteX8" fmla="*/ 957280 w 1877019"/>
              <a:gd name="connsiteY8" fmla="*/ 707886 h 707886"/>
              <a:gd name="connsiteX9" fmla="*/ 469255 w 1877019"/>
              <a:gd name="connsiteY9" fmla="*/ 707886 h 707886"/>
              <a:gd name="connsiteX10" fmla="*/ 0 w 1877019"/>
              <a:gd name="connsiteY10" fmla="*/ 707886 h 707886"/>
              <a:gd name="connsiteX11" fmla="*/ 0 w 1877019"/>
              <a:gd name="connsiteY11" fmla="*/ 361022 h 707886"/>
              <a:gd name="connsiteX12" fmla="*/ 0 w 1877019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7019" h="707886" fill="none" extrusionOk="0">
                <a:moveTo>
                  <a:pt x="0" y="0"/>
                </a:moveTo>
                <a:cubicBezTo>
                  <a:pt x="130916" y="-30578"/>
                  <a:pt x="341649" y="35202"/>
                  <a:pt x="450485" y="0"/>
                </a:cubicBezTo>
                <a:cubicBezTo>
                  <a:pt x="559322" y="-35202"/>
                  <a:pt x="731240" y="6574"/>
                  <a:pt x="882199" y="0"/>
                </a:cubicBezTo>
                <a:cubicBezTo>
                  <a:pt x="1033158" y="-6574"/>
                  <a:pt x="1174470" y="24228"/>
                  <a:pt x="1351454" y="0"/>
                </a:cubicBezTo>
                <a:cubicBezTo>
                  <a:pt x="1528438" y="-24228"/>
                  <a:pt x="1619914" y="32840"/>
                  <a:pt x="1877019" y="0"/>
                </a:cubicBezTo>
                <a:cubicBezTo>
                  <a:pt x="1911113" y="159997"/>
                  <a:pt x="1861606" y="171123"/>
                  <a:pt x="1877019" y="339785"/>
                </a:cubicBezTo>
                <a:cubicBezTo>
                  <a:pt x="1892432" y="508447"/>
                  <a:pt x="1866841" y="584918"/>
                  <a:pt x="1877019" y="707886"/>
                </a:cubicBezTo>
                <a:cubicBezTo>
                  <a:pt x="1758183" y="766337"/>
                  <a:pt x="1571939" y="678274"/>
                  <a:pt x="1370224" y="707886"/>
                </a:cubicBezTo>
                <a:cubicBezTo>
                  <a:pt x="1168509" y="737498"/>
                  <a:pt x="1078456" y="703922"/>
                  <a:pt x="957280" y="707886"/>
                </a:cubicBezTo>
                <a:cubicBezTo>
                  <a:pt x="836104" y="711850"/>
                  <a:pt x="639023" y="684376"/>
                  <a:pt x="469255" y="707886"/>
                </a:cubicBezTo>
                <a:cubicBezTo>
                  <a:pt x="299487" y="731396"/>
                  <a:pt x="192961" y="664842"/>
                  <a:pt x="0" y="707886"/>
                </a:cubicBezTo>
                <a:cubicBezTo>
                  <a:pt x="-29808" y="567123"/>
                  <a:pt x="6191" y="466637"/>
                  <a:pt x="0" y="361022"/>
                </a:cubicBezTo>
                <a:cubicBezTo>
                  <a:pt x="-6191" y="255407"/>
                  <a:pt x="2626" y="112548"/>
                  <a:pt x="0" y="0"/>
                </a:cubicBezTo>
                <a:close/>
              </a:path>
              <a:path w="1877019" h="707886" stroke="0" extrusionOk="0">
                <a:moveTo>
                  <a:pt x="0" y="0"/>
                </a:moveTo>
                <a:cubicBezTo>
                  <a:pt x="229965" y="-25946"/>
                  <a:pt x="289694" y="16475"/>
                  <a:pt x="488025" y="0"/>
                </a:cubicBezTo>
                <a:cubicBezTo>
                  <a:pt x="686357" y="-16475"/>
                  <a:pt x="741581" y="5375"/>
                  <a:pt x="957280" y="0"/>
                </a:cubicBezTo>
                <a:cubicBezTo>
                  <a:pt x="1172979" y="-5375"/>
                  <a:pt x="1222638" y="32963"/>
                  <a:pt x="1388994" y="0"/>
                </a:cubicBezTo>
                <a:cubicBezTo>
                  <a:pt x="1555350" y="-32963"/>
                  <a:pt x="1697777" y="20099"/>
                  <a:pt x="1877019" y="0"/>
                </a:cubicBezTo>
                <a:cubicBezTo>
                  <a:pt x="1907796" y="162649"/>
                  <a:pt x="1853078" y="280966"/>
                  <a:pt x="1877019" y="353943"/>
                </a:cubicBezTo>
                <a:cubicBezTo>
                  <a:pt x="1900960" y="426920"/>
                  <a:pt x="1874935" y="636749"/>
                  <a:pt x="1877019" y="707886"/>
                </a:cubicBezTo>
                <a:cubicBezTo>
                  <a:pt x="1658801" y="718201"/>
                  <a:pt x="1641255" y="707529"/>
                  <a:pt x="1407764" y="707886"/>
                </a:cubicBezTo>
                <a:cubicBezTo>
                  <a:pt x="1174273" y="708243"/>
                  <a:pt x="1154241" y="688381"/>
                  <a:pt x="976050" y="707886"/>
                </a:cubicBezTo>
                <a:cubicBezTo>
                  <a:pt x="797859" y="727391"/>
                  <a:pt x="685379" y="674590"/>
                  <a:pt x="544336" y="707886"/>
                </a:cubicBezTo>
                <a:cubicBezTo>
                  <a:pt x="403293" y="741182"/>
                  <a:pt x="194752" y="693609"/>
                  <a:pt x="0" y="707886"/>
                </a:cubicBezTo>
                <a:cubicBezTo>
                  <a:pt x="-5547" y="586718"/>
                  <a:pt x="3550" y="462938"/>
                  <a:pt x="0" y="375180"/>
                </a:cubicBezTo>
                <a:cubicBezTo>
                  <a:pt x="-3550" y="287422"/>
                  <a:pt x="39879" y="89118"/>
                  <a:pt x="0" y="0"/>
                </a:cubicBezTo>
                <a:close/>
              </a:path>
            </a:pathLst>
          </a:custGeom>
          <a:solidFill>
            <a:schemeClr val="lt1">
              <a:alpha val="34000"/>
            </a:schemeClr>
          </a:solidFill>
          <a:ln w="19050">
            <a:solidFill>
              <a:srgbClr val="EA7F1A"/>
            </a:solidFill>
            <a:extLst>
              <a:ext uri="{C807C97D-BFC1-408E-A445-0C87EB9F89A2}">
                <ask:lineSketchStyleProps xmlns:ask="http://schemas.microsoft.com/office/drawing/2018/sketchyshapes" sd="36689908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r>
              <a:rPr lang="hu-HU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Idegrendszeri érintettség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D2638AB1-85D9-169C-74A6-E712116C17FC}"/>
              </a:ext>
            </a:extLst>
          </p:cNvPr>
          <p:cNvSpPr txBox="1"/>
          <p:nvPr/>
        </p:nvSpPr>
        <p:spPr>
          <a:xfrm>
            <a:off x="1432517" y="2060086"/>
            <a:ext cx="1877019" cy="707886"/>
          </a:xfrm>
          <a:custGeom>
            <a:avLst/>
            <a:gdLst>
              <a:gd name="connsiteX0" fmla="*/ 0 w 1877019"/>
              <a:gd name="connsiteY0" fmla="*/ 0 h 707886"/>
              <a:gd name="connsiteX1" fmla="*/ 469255 w 1877019"/>
              <a:gd name="connsiteY1" fmla="*/ 0 h 707886"/>
              <a:gd name="connsiteX2" fmla="*/ 976050 w 1877019"/>
              <a:gd name="connsiteY2" fmla="*/ 0 h 707886"/>
              <a:gd name="connsiteX3" fmla="*/ 1388994 w 1877019"/>
              <a:gd name="connsiteY3" fmla="*/ 0 h 707886"/>
              <a:gd name="connsiteX4" fmla="*/ 1877019 w 1877019"/>
              <a:gd name="connsiteY4" fmla="*/ 0 h 707886"/>
              <a:gd name="connsiteX5" fmla="*/ 1877019 w 1877019"/>
              <a:gd name="connsiteY5" fmla="*/ 368101 h 707886"/>
              <a:gd name="connsiteX6" fmla="*/ 1877019 w 1877019"/>
              <a:gd name="connsiteY6" fmla="*/ 707886 h 707886"/>
              <a:gd name="connsiteX7" fmla="*/ 1388994 w 1877019"/>
              <a:gd name="connsiteY7" fmla="*/ 707886 h 707886"/>
              <a:gd name="connsiteX8" fmla="*/ 957280 w 1877019"/>
              <a:gd name="connsiteY8" fmla="*/ 707886 h 707886"/>
              <a:gd name="connsiteX9" fmla="*/ 525565 w 1877019"/>
              <a:gd name="connsiteY9" fmla="*/ 707886 h 707886"/>
              <a:gd name="connsiteX10" fmla="*/ 0 w 1877019"/>
              <a:gd name="connsiteY10" fmla="*/ 707886 h 707886"/>
              <a:gd name="connsiteX11" fmla="*/ 0 w 1877019"/>
              <a:gd name="connsiteY11" fmla="*/ 339785 h 707886"/>
              <a:gd name="connsiteX12" fmla="*/ 0 w 1877019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7019" h="707886" fill="none" extrusionOk="0">
                <a:moveTo>
                  <a:pt x="0" y="0"/>
                </a:moveTo>
                <a:cubicBezTo>
                  <a:pt x="234346" y="-14712"/>
                  <a:pt x="235392" y="52783"/>
                  <a:pt x="469255" y="0"/>
                </a:cubicBezTo>
                <a:cubicBezTo>
                  <a:pt x="703119" y="-52783"/>
                  <a:pt x="831451" y="1744"/>
                  <a:pt x="976050" y="0"/>
                </a:cubicBezTo>
                <a:cubicBezTo>
                  <a:pt x="1120649" y="-1744"/>
                  <a:pt x="1242488" y="33819"/>
                  <a:pt x="1388994" y="0"/>
                </a:cubicBezTo>
                <a:cubicBezTo>
                  <a:pt x="1535500" y="-33819"/>
                  <a:pt x="1708259" y="54762"/>
                  <a:pt x="1877019" y="0"/>
                </a:cubicBezTo>
                <a:cubicBezTo>
                  <a:pt x="1878518" y="116662"/>
                  <a:pt x="1868995" y="242335"/>
                  <a:pt x="1877019" y="368101"/>
                </a:cubicBezTo>
                <a:cubicBezTo>
                  <a:pt x="1885043" y="493867"/>
                  <a:pt x="1849239" y="619230"/>
                  <a:pt x="1877019" y="707886"/>
                </a:cubicBezTo>
                <a:cubicBezTo>
                  <a:pt x="1635085" y="721112"/>
                  <a:pt x="1521006" y="670822"/>
                  <a:pt x="1388994" y="707886"/>
                </a:cubicBezTo>
                <a:cubicBezTo>
                  <a:pt x="1256982" y="744950"/>
                  <a:pt x="1124957" y="678661"/>
                  <a:pt x="957280" y="707886"/>
                </a:cubicBezTo>
                <a:cubicBezTo>
                  <a:pt x="789603" y="737111"/>
                  <a:pt x="732299" y="665985"/>
                  <a:pt x="525565" y="707886"/>
                </a:cubicBezTo>
                <a:cubicBezTo>
                  <a:pt x="318832" y="749787"/>
                  <a:pt x="246434" y="679744"/>
                  <a:pt x="0" y="707886"/>
                </a:cubicBezTo>
                <a:cubicBezTo>
                  <a:pt x="-7986" y="565926"/>
                  <a:pt x="43998" y="457572"/>
                  <a:pt x="0" y="339785"/>
                </a:cubicBezTo>
                <a:cubicBezTo>
                  <a:pt x="-43998" y="221998"/>
                  <a:pt x="20983" y="83448"/>
                  <a:pt x="0" y="0"/>
                </a:cubicBezTo>
                <a:close/>
              </a:path>
              <a:path w="1877019" h="707886" stroke="0" extrusionOk="0">
                <a:moveTo>
                  <a:pt x="0" y="0"/>
                </a:moveTo>
                <a:cubicBezTo>
                  <a:pt x="215954" y="-29557"/>
                  <a:pt x="304098" y="23435"/>
                  <a:pt x="488025" y="0"/>
                </a:cubicBezTo>
                <a:cubicBezTo>
                  <a:pt x="671952" y="-23435"/>
                  <a:pt x="814879" y="8583"/>
                  <a:pt x="938510" y="0"/>
                </a:cubicBezTo>
                <a:cubicBezTo>
                  <a:pt x="1062141" y="-8583"/>
                  <a:pt x="1197769" y="6130"/>
                  <a:pt x="1426534" y="0"/>
                </a:cubicBezTo>
                <a:cubicBezTo>
                  <a:pt x="1655299" y="-6130"/>
                  <a:pt x="1716047" y="41438"/>
                  <a:pt x="1877019" y="0"/>
                </a:cubicBezTo>
                <a:cubicBezTo>
                  <a:pt x="1877658" y="151622"/>
                  <a:pt x="1841281" y="294167"/>
                  <a:pt x="1877019" y="368101"/>
                </a:cubicBezTo>
                <a:cubicBezTo>
                  <a:pt x="1912757" y="442035"/>
                  <a:pt x="1868183" y="622711"/>
                  <a:pt x="1877019" y="707886"/>
                </a:cubicBezTo>
                <a:cubicBezTo>
                  <a:pt x="1684731" y="747670"/>
                  <a:pt x="1533485" y="665031"/>
                  <a:pt x="1388994" y="707886"/>
                </a:cubicBezTo>
                <a:cubicBezTo>
                  <a:pt x="1244504" y="750741"/>
                  <a:pt x="1130499" y="653194"/>
                  <a:pt x="900969" y="707886"/>
                </a:cubicBezTo>
                <a:cubicBezTo>
                  <a:pt x="671440" y="762578"/>
                  <a:pt x="621024" y="694366"/>
                  <a:pt x="469255" y="707886"/>
                </a:cubicBezTo>
                <a:cubicBezTo>
                  <a:pt x="317486" y="721406"/>
                  <a:pt x="131535" y="691497"/>
                  <a:pt x="0" y="707886"/>
                </a:cubicBezTo>
                <a:cubicBezTo>
                  <a:pt x="-18032" y="570465"/>
                  <a:pt x="22261" y="514345"/>
                  <a:pt x="0" y="368101"/>
                </a:cubicBezTo>
                <a:cubicBezTo>
                  <a:pt x="-22261" y="221857"/>
                  <a:pt x="33844" y="141932"/>
                  <a:pt x="0" y="0"/>
                </a:cubicBezTo>
                <a:close/>
              </a:path>
            </a:pathLst>
          </a:custGeom>
          <a:solidFill>
            <a:schemeClr val="lt1">
              <a:alpha val="34000"/>
            </a:schemeClr>
          </a:solidFill>
          <a:ln w="19050">
            <a:extLst>
              <a:ext uri="{C807C97D-BFC1-408E-A445-0C87EB9F89A2}">
                <ask:lineSketchStyleProps xmlns:ask="http://schemas.microsoft.com/office/drawing/2018/sketchyshapes" sd="22268343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r>
              <a:rPr lang="hu-HU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Fiziológiai tünet,</a:t>
            </a:r>
          </a:p>
          <a:p>
            <a:pPr algn="ctr"/>
            <a:r>
              <a:rPr lang="hu-HU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elváltozás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B6703C8-FC21-47FF-8D02-8F9578C484AC}"/>
              </a:ext>
            </a:extLst>
          </p:cNvPr>
          <p:cNvSpPr txBox="1"/>
          <p:nvPr/>
        </p:nvSpPr>
        <p:spPr>
          <a:xfrm>
            <a:off x="8851101" y="6110609"/>
            <a:ext cx="1365330" cy="400110"/>
          </a:xfrm>
          <a:custGeom>
            <a:avLst/>
            <a:gdLst>
              <a:gd name="connsiteX0" fmla="*/ 0 w 1365330"/>
              <a:gd name="connsiteY0" fmla="*/ 0 h 400110"/>
              <a:gd name="connsiteX1" fmla="*/ 427803 w 1365330"/>
              <a:gd name="connsiteY1" fmla="*/ 0 h 400110"/>
              <a:gd name="connsiteX2" fmla="*/ 855607 w 1365330"/>
              <a:gd name="connsiteY2" fmla="*/ 0 h 400110"/>
              <a:gd name="connsiteX3" fmla="*/ 1365330 w 1365330"/>
              <a:gd name="connsiteY3" fmla="*/ 0 h 400110"/>
              <a:gd name="connsiteX4" fmla="*/ 1365330 w 1365330"/>
              <a:gd name="connsiteY4" fmla="*/ 400110 h 400110"/>
              <a:gd name="connsiteX5" fmla="*/ 910220 w 1365330"/>
              <a:gd name="connsiteY5" fmla="*/ 400110 h 400110"/>
              <a:gd name="connsiteX6" fmla="*/ 455110 w 1365330"/>
              <a:gd name="connsiteY6" fmla="*/ 400110 h 400110"/>
              <a:gd name="connsiteX7" fmla="*/ 0 w 1365330"/>
              <a:gd name="connsiteY7" fmla="*/ 400110 h 400110"/>
              <a:gd name="connsiteX8" fmla="*/ 0 w 1365330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330" h="400110" fill="none" extrusionOk="0">
                <a:moveTo>
                  <a:pt x="0" y="0"/>
                </a:moveTo>
                <a:cubicBezTo>
                  <a:pt x="107078" y="-32148"/>
                  <a:pt x="305929" y="26090"/>
                  <a:pt x="427803" y="0"/>
                </a:cubicBezTo>
                <a:cubicBezTo>
                  <a:pt x="549677" y="-26090"/>
                  <a:pt x="711706" y="33832"/>
                  <a:pt x="855607" y="0"/>
                </a:cubicBezTo>
                <a:cubicBezTo>
                  <a:pt x="999508" y="-33832"/>
                  <a:pt x="1234473" y="24"/>
                  <a:pt x="1365330" y="0"/>
                </a:cubicBezTo>
                <a:cubicBezTo>
                  <a:pt x="1410069" y="98112"/>
                  <a:pt x="1355016" y="233208"/>
                  <a:pt x="1365330" y="400110"/>
                </a:cubicBezTo>
                <a:cubicBezTo>
                  <a:pt x="1254146" y="436086"/>
                  <a:pt x="1048043" y="397917"/>
                  <a:pt x="910220" y="400110"/>
                </a:cubicBezTo>
                <a:cubicBezTo>
                  <a:pt x="772397" y="402303"/>
                  <a:pt x="644111" y="380661"/>
                  <a:pt x="455110" y="400110"/>
                </a:cubicBezTo>
                <a:cubicBezTo>
                  <a:pt x="266109" y="419559"/>
                  <a:pt x="152773" y="358952"/>
                  <a:pt x="0" y="400110"/>
                </a:cubicBezTo>
                <a:cubicBezTo>
                  <a:pt x="-45894" y="219812"/>
                  <a:pt x="21466" y="160281"/>
                  <a:pt x="0" y="0"/>
                </a:cubicBezTo>
                <a:close/>
              </a:path>
              <a:path w="1365330" h="400110" stroke="0" extrusionOk="0">
                <a:moveTo>
                  <a:pt x="0" y="0"/>
                </a:moveTo>
                <a:cubicBezTo>
                  <a:pt x="213061" y="-30325"/>
                  <a:pt x="246569" y="28476"/>
                  <a:pt x="468763" y="0"/>
                </a:cubicBezTo>
                <a:cubicBezTo>
                  <a:pt x="690957" y="-28476"/>
                  <a:pt x="754643" y="38543"/>
                  <a:pt x="882913" y="0"/>
                </a:cubicBezTo>
                <a:cubicBezTo>
                  <a:pt x="1011183" y="-38543"/>
                  <a:pt x="1198691" y="42597"/>
                  <a:pt x="1365330" y="0"/>
                </a:cubicBezTo>
                <a:cubicBezTo>
                  <a:pt x="1394665" y="126279"/>
                  <a:pt x="1347311" y="269413"/>
                  <a:pt x="1365330" y="400110"/>
                </a:cubicBezTo>
                <a:cubicBezTo>
                  <a:pt x="1188563" y="413711"/>
                  <a:pt x="1095983" y="359921"/>
                  <a:pt x="882913" y="400110"/>
                </a:cubicBezTo>
                <a:cubicBezTo>
                  <a:pt x="669843" y="440299"/>
                  <a:pt x="561170" y="399963"/>
                  <a:pt x="427803" y="400110"/>
                </a:cubicBezTo>
                <a:cubicBezTo>
                  <a:pt x="294436" y="400257"/>
                  <a:pt x="206041" y="369938"/>
                  <a:pt x="0" y="400110"/>
                </a:cubicBezTo>
                <a:cubicBezTo>
                  <a:pt x="-11750" y="314818"/>
                  <a:pt x="39615" y="184620"/>
                  <a:pt x="0" y="0"/>
                </a:cubicBezTo>
                <a:close/>
              </a:path>
            </a:pathLst>
          </a:custGeom>
          <a:solidFill>
            <a:schemeClr val="lt1">
              <a:alpha val="34000"/>
            </a:schemeClr>
          </a:solidFill>
          <a:ln w="19050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21702188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r>
              <a:rPr lang="hu-HU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Kogníció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Elbow Connector 10">
            <a:extLst>
              <a:ext uri="{FF2B5EF4-FFF2-40B4-BE49-F238E27FC236}">
                <a16:creationId xmlns:a16="http://schemas.microsoft.com/office/drawing/2014/main" id="{E2EE5771-CF09-5D77-EFCD-8631201668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65937" y="2018868"/>
            <a:ext cx="2095818" cy="364002"/>
          </a:xfrm>
          <a:prstGeom prst="bentConnector3">
            <a:avLst>
              <a:gd name="adj1" fmla="val 50000"/>
            </a:avLst>
          </a:prstGeom>
          <a:ln w="28575">
            <a:solidFill>
              <a:srgbClr val="B5306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124">
            <a:extLst>
              <a:ext uri="{FF2B5EF4-FFF2-40B4-BE49-F238E27FC236}">
                <a16:creationId xmlns:a16="http://schemas.microsoft.com/office/drawing/2014/main" id="{EC98F9C2-E0BD-252D-46C0-A242198A32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50024" y="5317727"/>
            <a:ext cx="1024065" cy="96180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32">
            <a:extLst>
              <a:ext uri="{FF2B5EF4-FFF2-40B4-BE49-F238E27FC236}">
                <a16:creationId xmlns:a16="http://schemas.microsoft.com/office/drawing/2014/main" id="{AC0359A4-9C9A-1772-FF04-DBD15FCD3057}"/>
              </a:ext>
            </a:extLst>
          </p:cNvPr>
          <p:cNvCxnSpPr>
            <a:cxnSpLocks/>
          </p:cNvCxnSpPr>
          <p:nvPr/>
        </p:nvCxnSpPr>
        <p:spPr>
          <a:xfrm flipV="1">
            <a:off x="2674725" y="481152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38">
            <a:extLst>
              <a:ext uri="{FF2B5EF4-FFF2-40B4-BE49-F238E27FC236}">
                <a16:creationId xmlns:a16="http://schemas.microsoft.com/office/drawing/2014/main" id="{BB76D9F1-5795-5ADB-62A6-06C8AB68E469}"/>
              </a:ext>
            </a:extLst>
          </p:cNvPr>
          <p:cNvCxnSpPr>
            <a:cxnSpLocks/>
          </p:cNvCxnSpPr>
          <p:nvPr/>
        </p:nvCxnSpPr>
        <p:spPr>
          <a:xfrm>
            <a:off x="3550363" y="237358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20">
            <a:extLst>
              <a:ext uri="{FF2B5EF4-FFF2-40B4-BE49-F238E27FC236}">
                <a16:creationId xmlns:a16="http://schemas.microsoft.com/office/drawing/2014/main" id="{B974CA2D-4C34-2B64-33C1-E2539182E95D}"/>
              </a:ext>
            </a:extLst>
          </p:cNvPr>
          <p:cNvGrpSpPr/>
          <p:nvPr/>
        </p:nvGrpSpPr>
        <p:grpSpPr>
          <a:xfrm>
            <a:off x="4143488" y="2603654"/>
            <a:ext cx="3553979" cy="3314665"/>
            <a:chOff x="4672115" y="2220922"/>
            <a:chExt cx="3194582" cy="2979465"/>
          </a:xfrm>
        </p:grpSpPr>
        <p:sp>
          <p:nvSpPr>
            <p:cNvPr id="35" name="자유형: 도형 21">
              <a:extLst>
                <a:ext uri="{FF2B5EF4-FFF2-40B4-BE49-F238E27FC236}">
                  <a16:creationId xmlns:a16="http://schemas.microsoft.com/office/drawing/2014/main" id="{695F61D8-9FF3-9D84-31CC-E64F46013091}"/>
                </a:ext>
              </a:extLst>
            </p:cNvPr>
            <p:cNvSpPr/>
            <p:nvPr/>
          </p:nvSpPr>
          <p:spPr>
            <a:xfrm>
              <a:off x="5434013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rgbClr val="B5306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자유형: 도형 22">
              <a:extLst>
                <a:ext uri="{FF2B5EF4-FFF2-40B4-BE49-F238E27FC236}">
                  <a16:creationId xmlns:a16="http://schemas.microsoft.com/office/drawing/2014/main" id="{D559A611-1AB9-93E4-FD76-0ACFAAB4A18E}"/>
                </a:ext>
              </a:extLst>
            </p:cNvPr>
            <p:cNvSpPr/>
            <p:nvPr/>
          </p:nvSpPr>
          <p:spPr>
            <a:xfrm rot="855784">
              <a:off x="6739290" y="393562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B53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" name="자유형: 도형 23">
              <a:extLst>
                <a:ext uri="{FF2B5EF4-FFF2-40B4-BE49-F238E27FC236}">
                  <a16:creationId xmlns:a16="http://schemas.microsoft.com/office/drawing/2014/main" id="{9D930339-0D37-10B4-F8C2-E23853C19854}"/>
                </a:ext>
              </a:extLst>
            </p:cNvPr>
            <p:cNvSpPr/>
            <p:nvPr/>
          </p:nvSpPr>
          <p:spPr>
            <a:xfrm>
              <a:off x="4755968" y="2220922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3995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3639C767-1815-F68A-1A3D-FEB2C2653C81}"/>
                </a:ext>
              </a:extLst>
            </p:cNvPr>
            <p:cNvSpPr/>
            <p:nvPr/>
          </p:nvSpPr>
          <p:spPr>
            <a:xfrm>
              <a:off x="4672115" y="40703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A7F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39" name="Ábra 38" descr="Jobb és bal agyfélteke egyszínű kitöltéssel">
            <a:extLst>
              <a:ext uri="{FF2B5EF4-FFF2-40B4-BE49-F238E27FC236}">
                <a16:creationId xmlns:a16="http://schemas.microsoft.com/office/drawing/2014/main" id="{B0D7FD0D-2E8D-4B1A-9257-AF18D964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856" y="4799543"/>
            <a:ext cx="652977" cy="652977"/>
          </a:xfrm>
          <a:prstGeom prst="rect">
            <a:avLst/>
          </a:prstGeom>
        </p:spPr>
      </p:pic>
      <p:pic>
        <p:nvPicPr>
          <p:cNvPr id="40" name="Ábra 39" descr="Szív szerv egyszínű kitöltéssel">
            <a:extLst>
              <a:ext uri="{FF2B5EF4-FFF2-40B4-BE49-F238E27FC236}">
                <a16:creationId xmlns:a16="http://schemas.microsoft.com/office/drawing/2014/main" id="{6D8E5377-C9FE-BF91-BE6C-16633BC30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5011" y="2921801"/>
            <a:ext cx="617844" cy="617844"/>
          </a:xfrm>
          <a:prstGeom prst="rect">
            <a:avLst/>
          </a:prstGeom>
        </p:spPr>
      </p:pic>
      <p:pic>
        <p:nvPicPr>
          <p:cNvPr id="41" name="Ábra 40" descr="DNS egyszínű kitöltéssel">
            <a:extLst>
              <a:ext uri="{FF2B5EF4-FFF2-40B4-BE49-F238E27FC236}">
                <a16:creationId xmlns:a16="http://schemas.microsoft.com/office/drawing/2014/main" id="{411C4F86-5904-C5E0-F14F-8637C9679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9530">
            <a:off x="5428878" y="3874857"/>
            <a:ext cx="913342" cy="913342"/>
          </a:xfrm>
          <a:prstGeom prst="rect">
            <a:avLst/>
          </a:prstGeom>
        </p:spPr>
      </p:pic>
      <p:pic>
        <p:nvPicPr>
          <p:cNvPr id="42" name="Ábra 41" descr="Idegsejt egyszínű kitöltéssel">
            <a:extLst>
              <a:ext uri="{FF2B5EF4-FFF2-40B4-BE49-F238E27FC236}">
                <a16:creationId xmlns:a16="http://schemas.microsoft.com/office/drawing/2014/main" id="{9521063C-F158-30B2-A751-936B91A1D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9509" y="5015190"/>
            <a:ext cx="499873" cy="542816"/>
          </a:xfrm>
          <a:prstGeom prst="rect">
            <a:avLst/>
          </a:prstGeom>
        </p:spPr>
      </p:pic>
      <p:sp>
        <p:nvSpPr>
          <p:cNvPr id="44" name="자유형: 도형 22">
            <a:extLst>
              <a:ext uri="{FF2B5EF4-FFF2-40B4-BE49-F238E27FC236}">
                <a16:creationId xmlns:a16="http://schemas.microsoft.com/office/drawing/2014/main" id="{DC6F5EF2-4004-5AEF-6615-3F6833150192}"/>
              </a:ext>
            </a:extLst>
          </p:cNvPr>
          <p:cNvSpPr/>
          <p:nvPr/>
        </p:nvSpPr>
        <p:spPr>
          <a:xfrm>
            <a:off x="6415077" y="2724363"/>
            <a:ext cx="1254242" cy="1257205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2C7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9" name="Elbow Connector 10">
            <a:extLst>
              <a:ext uri="{FF2B5EF4-FFF2-40B4-BE49-F238E27FC236}">
                <a16:creationId xmlns:a16="http://schemas.microsoft.com/office/drawing/2014/main" id="{988179AE-515F-9CBD-937B-3C477D8E8085}"/>
              </a:ext>
            </a:extLst>
          </p:cNvPr>
          <p:cNvCxnSpPr>
            <a:cxnSpLocks/>
          </p:cNvCxnSpPr>
          <p:nvPr/>
        </p:nvCxnSpPr>
        <p:spPr>
          <a:xfrm flipV="1">
            <a:off x="7408733" y="2019637"/>
            <a:ext cx="1599114" cy="88234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Ábra 53" descr="Törekvés egyszínű kitöltéssel">
            <a:extLst>
              <a:ext uri="{FF2B5EF4-FFF2-40B4-BE49-F238E27FC236}">
                <a16:creationId xmlns:a16="http://schemas.microsoft.com/office/drawing/2014/main" id="{607F9945-0AA9-B29C-6035-8D013B87BD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1578" y="3023993"/>
            <a:ext cx="636975" cy="636975"/>
          </a:xfrm>
          <a:prstGeom prst="rect">
            <a:avLst/>
          </a:prstGeom>
        </p:spPr>
      </p:pic>
      <p:sp>
        <p:nvSpPr>
          <p:cNvPr id="56" name="TextBox 5">
            <a:extLst>
              <a:ext uri="{FF2B5EF4-FFF2-40B4-BE49-F238E27FC236}">
                <a16:creationId xmlns:a16="http://schemas.microsoft.com/office/drawing/2014/main" id="{09151A59-EC3F-08DB-9666-438F55F5B181}"/>
              </a:ext>
            </a:extLst>
          </p:cNvPr>
          <p:cNvSpPr txBox="1"/>
          <p:nvPr/>
        </p:nvSpPr>
        <p:spPr>
          <a:xfrm>
            <a:off x="6345426" y="390250"/>
            <a:ext cx="2339223" cy="769441"/>
          </a:xfrm>
          <a:custGeom>
            <a:avLst/>
            <a:gdLst>
              <a:gd name="connsiteX0" fmla="*/ 0 w 2339223"/>
              <a:gd name="connsiteY0" fmla="*/ 0 h 769441"/>
              <a:gd name="connsiteX1" fmla="*/ 631590 w 2339223"/>
              <a:gd name="connsiteY1" fmla="*/ 0 h 769441"/>
              <a:gd name="connsiteX2" fmla="*/ 1169612 w 2339223"/>
              <a:gd name="connsiteY2" fmla="*/ 0 h 769441"/>
              <a:gd name="connsiteX3" fmla="*/ 1707633 w 2339223"/>
              <a:gd name="connsiteY3" fmla="*/ 0 h 769441"/>
              <a:gd name="connsiteX4" fmla="*/ 2339223 w 2339223"/>
              <a:gd name="connsiteY4" fmla="*/ 0 h 769441"/>
              <a:gd name="connsiteX5" fmla="*/ 2339223 w 2339223"/>
              <a:gd name="connsiteY5" fmla="*/ 377026 h 769441"/>
              <a:gd name="connsiteX6" fmla="*/ 2339223 w 2339223"/>
              <a:gd name="connsiteY6" fmla="*/ 769441 h 769441"/>
              <a:gd name="connsiteX7" fmla="*/ 1707633 w 2339223"/>
              <a:gd name="connsiteY7" fmla="*/ 769441 h 769441"/>
              <a:gd name="connsiteX8" fmla="*/ 1169612 w 2339223"/>
              <a:gd name="connsiteY8" fmla="*/ 769441 h 769441"/>
              <a:gd name="connsiteX9" fmla="*/ 631590 w 2339223"/>
              <a:gd name="connsiteY9" fmla="*/ 769441 h 769441"/>
              <a:gd name="connsiteX10" fmla="*/ 0 w 2339223"/>
              <a:gd name="connsiteY10" fmla="*/ 769441 h 769441"/>
              <a:gd name="connsiteX11" fmla="*/ 0 w 2339223"/>
              <a:gd name="connsiteY11" fmla="*/ 392415 h 769441"/>
              <a:gd name="connsiteX12" fmla="*/ 0 w 2339223"/>
              <a:gd name="connsiteY12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9223" h="769441" fill="none" extrusionOk="0">
                <a:moveTo>
                  <a:pt x="0" y="0"/>
                </a:moveTo>
                <a:cubicBezTo>
                  <a:pt x="176738" y="-29385"/>
                  <a:pt x="394238" y="70971"/>
                  <a:pt x="631590" y="0"/>
                </a:cubicBezTo>
                <a:cubicBezTo>
                  <a:pt x="868942" y="-70971"/>
                  <a:pt x="981817" y="51282"/>
                  <a:pt x="1169612" y="0"/>
                </a:cubicBezTo>
                <a:cubicBezTo>
                  <a:pt x="1357407" y="-51282"/>
                  <a:pt x="1463688" y="33375"/>
                  <a:pt x="1707633" y="0"/>
                </a:cubicBezTo>
                <a:cubicBezTo>
                  <a:pt x="1951578" y="-33375"/>
                  <a:pt x="2138372" y="17518"/>
                  <a:pt x="2339223" y="0"/>
                </a:cubicBezTo>
                <a:cubicBezTo>
                  <a:pt x="2380241" y="134108"/>
                  <a:pt x="2315901" y="246968"/>
                  <a:pt x="2339223" y="377026"/>
                </a:cubicBezTo>
                <a:cubicBezTo>
                  <a:pt x="2362545" y="507084"/>
                  <a:pt x="2304227" y="611305"/>
                  <a:pt x="2339223" y="769441"/>
                </a:cubicBezTo>
                <a:cubicBezTo>
                  <a:pt x="2162682" y="771260"/>
                  <a:pt x="1922703" y="714246"/>
                  <a:pt x="1707633" y="769441"/>
                </a:cubicBezTo>
                <a:cubicBezTo>
                  <a:pt x="1492563" y="824636"/>
                  <a:pt x="1357557" y="730508"/>
                  <a:pt x="1169612" y="769441"/>
                </a:cubicBezTo>
                <a:cubicBezTo>
                  <a:pt x="981667" y="808374"/>
                  <a:pt x="841246" y="767908"/>
                  <a:pt x="631590" y="769441"/>
                </a:cubicBezTo>
                <a:cubicBezTo>
                  <a:pt x="421934" y="770974"/>
                  <a:pt x="224159" y="750808"/>
                  <a:pt x="0" y="769441"/>
                </a:cubicBezTo>
                <a:cubicBezTo>
                  <a:pt x="-7345" y="606717"/>
                  <a:pt x="20964" y="494434"/>
                  <a:pt x="0" y="392415"/>
                </a:cubicBezTo>
                <a:cubicBezTo>
                  <a:pt x="-20964" y="290396"/>
                  <a:pt x="28263" y="125966"/>
                  <a:pt x="0" y="0"/>
                </a:cubicBezTo>
                <a:close/>
              </a:path>
              <a:path w="2339223" h="769441" stroke="0" extrusionOk="0">
                <a:moveTo>
                  <a:pt x="0" y="0"/>
                </a:moveTo>
                <a:cubicBezTo>
                  <a:pt x="124031" y="-72338"/>
                  <a:pt x="391952" y="72291"/>
                  <a:pt x="608198" y="0"/>
                </a:cubicBezTo>
                <a:cubicBezTo>
                  <a:pt x="824444" y="-72291"/>
                  <a:pt x="944298" y="10127"/>
                  <a:pt x="1193004" y="0"/>
                </a:cubicBezTo>
                <a:cubicBezTo>
                  <a:pt x="1441710" y="-10127"/>
                  <a:pt x="1688329" y="22536"/>
                  <a:pt x="1824594" y="0"/>
                </a:cubicBezTo>
                <a:cubicBezTo>
                  <a:pt x="1960859" y="-22536"/>
                  <a:pt x="2176522" y="20730"/>
                  <a:pt x="2339223" y="0"/>
                </a:cubicBezTo>
                <a:cubicBezTo>
                  <a:pt x="2375996" y="168113"/>
                  <a:pt x="2330008" y="200119"/>
                  <a:pt x="2339223" y="384721"/>
                </a:cubicBezTo>
                <a:cubicBezTo>
                  <a:pt x="2348438" y="569323"/>
                  <a:pt x="2319308" y="602511"/>
                  <a:pt x="2339223" y="769441"/>
                </a:cubicBezTo>
                <a:cubicBezTo>
                  <a:pt x="2204829" y="817448"/>
                  <a:pt x="1839612" y="722792"/>
                  <a:pt x="1707633" y="769441"/>
                </a:cubicBezTo>
                <a:cubicBezTo>
                  <a:pt x="1575654" y="816090"/>
                  <a:pt x="1273906" y="755134"/>
                  <a:pt x="1122827" y="769441"/>
                </a:cubicBezTo>
                <a:cubicBezTo>
                  <a:pt x="971748" y="783748"/>
                  <a:pt x="808033" y="763696"/>
                  <a:pt x="538021" y="769441"/>
                </a:cubicBezTo>
                <a:cubicBezTo>
                  <a:pt x="268009" y="775186"/>
                  <a:pt x="210740" y="731452"/>
                  <a:pt x="0" y="769441"/>
                </a:cubicBezTo>
                <a:cubicBezTo>
                  <a:pt x="-17938" y="619199"/>
                  <a:pt x="12132" y="514700"/>
                  <a:pt x="0" y="384721"/>
                </a:cubicBezTo>
                <a:cubicBezTo>
                  <a:pt x="-12132" y="254742"/>
                  <a:pt x="40575" y="192279"/>
                  <a:pt x="0" y="0"/>
                </a:cubicBezTo>
                <a:close/>
              </a:path>
            </a:pathLst>
          </a:custGeom>
          <a:gradFill>
            <a:gsLst>
              <a:gs pos="7000">
                <a:srgbClr val="B53067">
                  <a:alpha val="40000"/>
                </a:srgbClr>
              </a:gs>
              <a:gs pos="71000">
                <a:srgbClr val="EA7F1A">
                  <a:alpha val="49000"/>
                </a:srgbClr>
              </a:gs>
              <a:gs pos="43000">
                <a:srgbClr val="2F7835">
                  <a:alpha val="34000"/>
                </a:srgbClr>
              </a:gs>
              <a:gs pos="90000">
                <a:srgbClr val="3995AB">
                  <a:alpha val="47000"/>
                </a:srgbClr>
              </a:gs>
            </a:gsLst>
            <a:lin ang="10200000" scaled="0"/>
          </a:gradFill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861605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D21173E6-BBF1-BF10-671A-6C5F234BC453}"/>
              </a:ext>
            </a:extLst>
          </p:cNvPr>
          <p:cNvSpPr txBox="1"/>
          <p:nvPr/>
        </p:nvSpPr>
        <p:spPr>
          <a:xfrm>
            <a:off x="2051179" y="347281"/>
            <a:ext cx="808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Genotípus - </a:t>
            </a:r>
            <a:r>
              <a:rPr lang="hu-HU" sz="4400" dirty="0" err="1"/>
              <a:t>fenotípus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33778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EE43951-0FFB-8366-9536-E3D42C87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3516" b="13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6E46DDD-BC48-2D7D-127A-8E4DD3D8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51" y="171434"/>
            <a:ext cx="8462355" cy="6537168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6AD293B0-A212-4E2F-0B95-ED890BA44343}"/>
              </a:ext>
            </a:extLst>
          </p:cNvPr>
          <p:cNvSpPr/>
          <p:nvPr/>
        </p:nvSpPr>
        <p:spPr>
          <a:xfrm>
            <a:off x="1985010" y="492962"/>
            <a:ext cx="2125114" cy="714375"/>
          </a:xfrm>
          <a:prstGeom prst="rect">
            <a:avLst/>
          </a:prstGeom>
          <a:solidFill>
            <a:srgbClr val="F4F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1DE8FD14-03AE-1054-4ADE-67296A9D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145" y="492962"/>
            <a:ext cx="2125114" cy="331578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99858611-D0C8-29E2-F7E9-9BDBD684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75" y="816398"/>
            <a:ext cx="1712949" cy="3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9C4F3B-D51A-BD64-908C-BB6B1EAF5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4" r="-1" b="4354"/>
          <a:stretch/>
        </p:blipFill>
        <p:spPr>
          <a:xfrm>
            <a:off x="-35490" y="171909"/>
            <a:ext cx="7785697" cy="6148053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8DBADB6F-27FC-0401-CC60-E4EBCAD611FA}"/>
              </a:ext>
            </a:extLst>
          </p:cNvPr>
          <p:cNvSpPr txBox="1">
            <a:spLocks/>
          </p:cNvSpPr>
          <p:nvPr/>
        </p:nvSpPr>
        <p:spPr>
          <a:xfrm>
            <a:off x="8067286" y="81793"/>
            <a:ext cx="3683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ln/>
                <a:solidFill>
                  <a:srgbClr val="3995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BAZ1B, MLXIPL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42548191-3228-71CB-CCA8-4492FFDE6614}"/>
              </a:ext>
            </a:extLst>
          </p:cNvPr>
          <p:cNvSpPr txBox="1">
            <a:spLocks/>
          </p:cNvSpPr>
          <p:nvPr/>
        </p:nvSpPr>
        <p:spPr>
          <a:xfrm>
            <a:off x="7865616" y="1641093"/>
            <a:ext cx="4314952" cy="4256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Craniofacialis</a:t>
            </a:r>
            <a:r>
              <a:rPr lang="hu-HU" dirty="0"/>
              <a:t> szerkezet</a:t>
            </a:r>
          </a:p>
          <a:p>
            <a:r>
              <a:rPr lang="hu-HU" dirty="0"/>
              <a:t>Arci sajátság – „manóarc”</a:t>
            </a:r>
          </a:p>
          <a:p>
            <a:pPr lvl="1"/>
            <a:r>
              <a:rPr lang="hu-HU" dirty="0"/>
              <a:t>széles homlok</a:t>
            </a:r>
          </a:p>
          <a:p>
            <a:pPr lvl="1"/>
            <a:r>
              <a:rPr lang="hu-HU" dirty="0"/>
              <a:t>duzzadt szemkörnyék</a:t>
            </a:r>
          </a:p>
          <a:p>
            <a:pPr lvl="1"/>
            <a:r>
              <a:rPr lang="hu-HU" dirty="0"/>
              <a:t>apró áll</a:t>
            </a:r>
          </a:p>
          <a:p>
            <a:pPr lvl="1"/>
            <a:r>
              <a:rPr lang="hu-HU" dirty="0"/>
              <a:t>távolálló, típusos fogak</a:t>
            </a:r>
          </a:p>
          <a:p>
            <a:pPr lvl="1"/>
            <a:r>
              <a:rPr lang="hu-HU" dirty="0"/>
              <a:t>csipkézett írisz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 err="1"/>
              <a:t>Enterális</a:t>
            </a:r>
            <a:r>
              <a:rPr lang="hu-HU" dirty="0"/>
              <a:t> idegrendszer</a:t>
            </a:r>
          </a:p>
          <a:p>
            <a:pPr lvl="1"/>
            <a:r>
              <a:rPr lang="hu-HU" dirty="0"/>
              <a:t>evési nehézségek</a:t>
            </a:r>
          </a:p>
          <a:p>
            <a:pPr lvl="1"/>
            <a:r>
              <a:rPr lang="hu-HU" dirty="0"/>
              <a:t>elhízásra való hajlam</a:t>
            </a:r>
          </a:p>
          <a:p>
            <a:pPr lvl="1"/>
            <a:r>
              <a:rPr lang="hu-HU" dirty="0"/>
              <a:t>inzulinrezisztencia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1E259124-1F8B-F233-4C3A-6760CF5D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17" y="636152"/>
            <a:ext cx="3152458" cy="2169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56CA602-56B7-F0BA-F15E-ACE3560C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418" y="3533572"/>
            <a:ext cx="3152458" cy="2084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Ábra 23" descr="Cukorpálca egyszínű kitöltéssel">
            <a:extLst>
              <a:ext uri="{FF2B5EF4-FFF2-40B4-BE49-F238E27FC236}">
                <a16:creationId xmlns:a16="http://schemas.microsoft.com/office/drawing/2014/main" id="{A7397063-81A4-5F1E-6AE8-026FDC337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1319" y="5193950"/>
            <a:ext cx="348673" cy="348673"/>
          </a:xfrm>
          <a:prstGeom prst="rect">
            <a:avLst/>
          </a:prstGeom>
        </p:spPr>
      </p:pic>
      <p:pic>
        <p:nvPicPr>
          <p:cNvPr id="30" name="Ábra 29" descr="Bezárás egyszínű kitöltéssel">
            <a:extLst>
              <a:ext uri="{FF2B5EF4-FFF2-40B4-BE49-F238E27FC236}">
                <a16:creationId xmlns:a16="http://schemas.microsoft.com/office/drawing/2014/main" id="{A25B284A-8A4E-841A-F6A3-DB2860F46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0171" y="4712944"/>
            <a:ext cx="546649" cy="546649"/>
          </a:xfrm>
          <a:prstGeom prst="rect">
            <a:avLst/>
          </a:prstGeom>
        </p:spPr>
      </p:pic>
      <p:pic>
        <p:nvPicPr>
          <p:cNvPr id="32" name="Ábra 31" descr="Csirkeláb egyszínű kitöltéssel">
            <a:extLst>
              <a:ext uri="{FF2B5EF4-FFF2-40B4-BE49-F238E27FC236}">
                <a16:creationId xmlns:a16="http://schemas.microsoft.com/office/drawing/2014/main" id="{2646DBCE-A0A5-0E5B-21BE-B4467FC74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05634" y="4832328"/>
            <a:ext cx="364656" cy="364656"/>
          </a:xfrm>
          <a:prstGeom prst="rect">
            <a:avLst/>
          </a:prstGeom>
        </p:spPr>
      </p:pic>
      <p:pic>
        <p:nvPicPr>
          <p:cNvPr id="34" name="Ábra 33" descr="Gyomor körvonalas">
            <a:extLst>
              <a:ext uri="{FF2B5EF4-FFF2-40B4-BE49-F238E27FC236}">
                <a16:creationId xmlns:a16="http://schemas.microsoft.com/office/drawing/2014/main" id="{ECBB6BB9-2C16-0B87-22E8-E48307A920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66190" y="4476374"/>
            <a:ext cx="914400" cy="914400"/>
          </a:xfrm>
          <a:prstGeom prst="rect">
            <a:avLst/>
          </a:prstGeom>
        </p:spPr>
      </p:pic>
      <p:pic>
        <p:nvPicPr>
          <p:cNvPr id="36" name="Ábra 35" descr="Fogászati ellátás egyszínű kitöltéssel">
            <a:extLst>
              <a:ext uri="{FF2B5EF4-FFF2-40B4-BE49-F238E27FC236}">
                <a16:creationId xmlns:a16="http://schemas.microsoft.com/office/drawing/2014/main" id="{AAE70686-BDAE-2546-6574-BC45E1CE74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6544" y="3291985"/>
            <a:ext cx="400276" cy="400276"/>
          </a:xfrm>
          <a:prstGeom prst="rect">
            <a:avLst/>
          </a:prstGeom>
        </p:spPr>
      </p:pic>
      <p:pic>
        <p:nvPicPr>
          <p:cNvPr id="40" name="Ábra 39" descr="Szem egyszínű kitöltéssel">
            <a:extLst>
              <a:ext uri="{FF2B5EF4-FFF2-40B4-BE49-F238E27FC236}">
                <a16:creationId xmlns:a16="http://schemas.microsoft.com/office/drawing/2014/main" id="{A38425E0-6EF3-658F-60BE-79943BCC5E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93217" y="3451050"/>
            <a:ext cx="365949" cy="365949"/>
          </a:xfrm>
          <a:prstGeom prst="rect">
            <a:avLst/>
          </a:prstGeom>
        </p:spPr>
      </p:pic>
      <p:pic>
        <p:nvPicPr>
          <p:cNvPr id="42" name="Ábra 41" descr="Gnóm egyszínű kitöltéssel">
            <a:extLst>
              <a:ext uri="{FF2B5EF4-FFF2-40B4-BE49-F238E27FC236}">
                <a16:creationId xmlns:a16="http://schemas.microsoft.com/office/drawing/2014/main" id="{BC6147FA-37A0-4B21-F5D3-76DDB2BD43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13090" y="9233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3DCFE284-5144-EED2-A5C8-D3E4E6C1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3516" b="13984"/>
          <a:stretch/>
        </p:blipFill>
        <p:spPr>
          <a:xfrm>
            <a:off x="32081" y="0"/>
            <a:ext cx="12191980" cy="6857990"/>
          </a:xfrm>
          <a:prstGeom prst="rect">
            <a:avLst/>
          </a:prstGeom>
        </p:spPr>
      </p:pic>
      <p:sp>
        <p:nvSpPr>
          <p:cNvPr id="4" name="Tartalom helye 2">
            <a:extLst>
              <a:ext uri="{FF2B5EF4-FFF2-40B4-BE49-F238E27FC236}">
                <a16:creationId xmlns:a16="http://schemas.microsoft.com/office/drawing/2014/main" id="{CE8D198E-4C5A-016E-276B-62BA60FECCEF}"/>
              </a:ext>
            </a:extLst>
          </p:cNvPr>
          <p:cNvSpPr txBox="1">
            <a:spLocks/>
          </p:cNvSpPr>
          <p:nvPr/>
        </p:nvSpPr>
        <p:spPr>
          <a:xfrm>
            <a:off x="391856" y="1656511"/>
            <a:ext cx="5578366" cy="2871152"/>
          </a:xfrm>
          <a:custGeom>
            <a:avLst/>
            <a:gdLst>
              <a:gd name="connsiteX0" fmla="*/ 0 w 5578366"/>
              <a:gd name="connsiteY0" fmla="*/ 478535 h 2871152"/>
              <a:gd name="connsiteX1" fmla="*/ 478535 w 5578366"/>
              <a:gd name="connsiteY1" fmla="*/ 0 h 2871152"/>
              <a:gd name="connsiteX2" fmla="*/ 1056197 w 5578366"/>
              <a:gd name="connsiteY2" fmla="*/ 0 h 2871152"/>
              <a:gd name="connsiteX3" fmla="*/ 1495220 w 5578366"/>
              <a:gd name="connsiteY3" fmla="*/ 0 h 2871152"/>
              <a:gd name="connsiteX4" fmla="*/ 2119095 w 5578366"/>
              <a:gd name="connsiteY4" fmla="*/ 0 h 2871152"/>
              <a:gd name="connsiteX5" fmla="*/ 2604331 w 5578366"/>
              <a:gd name="connsiteY5" fmla="*/ 0 h 2871152"/>
              <a:gd name="connsiteX6" fmla="*/ 3043354 w 5578366"/>
              <a:gd name="connsiteY6" fmla="*/ 0 h 2871152"/>
              <a:gd name="connsiteX7" fmla="*/ 3528590 w 5578366"/>
              <a:gd name="connsiteY7" fmla="*/ 0 h 2871152"/>
              <a:gd name="connsiteX8" fmla="*/ 3967613 w 5578366"/>
              <a:gd name="connsiteY8" fmla="*/ 0 h 2871152"/>
              <a:gd name="connsiteX9" fmla="*/ 5099831 w 5578366"/>
              <a:gd name="connsiteY9" fmla="*/ 0 h 2871152"/>
              <a:gd name="connsiteX10" fmla="*/ 5578366 w 5578366"/>
              <a:gd name="connsiteY10" fmla="*/ 478535 h 2871152"/>
              <a:gd name="connsiteX11" fmla="*/ 5578366 w 5578366"/>
              <a:gd name="connsiteY11" fmla="*/ 976196 h 2871152"/>
              <a:gd name="connsiteX12" fmla="*/ 5578366 w 5578366"/>
              <a:gd name="connsiteY12" fmla="*/ 1473858 h 2871152"/>
              <a:gd name="connsiteX13" fmla="*/ 5578366 w 5578366"/>
              <a:gd name="connsiteY13" fmla="*/ 1971519 h 2871152"/>
              <a:gd name="connsiteX14" fmla="*/ 5578366 w 5578366"/>
              <a:gd name="connsiteY14" fmla="*/ 2392617 h 2871152"/>
              <a:gd name="connsiteX15" fmla="*/ 5099831 w 5578366"/>
              <a:gd name="connsiteY15" fmla="*/ 2871152 h 2871152"/>
              <a:gd name="connsiteX16" fmla="*/ 4614595 w 5578366"/>
              <a:gd name="connsiteY16" fmla="*/ 2871152 h 2871152"/>
              <a:gd name="connsiteX17" fmla="*/ 4129359 w 5578366"/>
              <a:gd name="connsiteY17" fmla="*/ 2871152 h 2871152"/>
              <a:gd name="connsiteX18" fmla="*/ 3551697 w 5578366"/>
              <a:gd name="connsiteY18" fmla="*/ 2871152 h 2871152"/>
              <a:gd name="connsiteX19" fmla="*/ 3066461 w 5578366"/>
              <a:gd name="connsiteY19" fmla="*/ 2871152 h 2871152"/>
              <a:gd name="connsiteX20" fmla="*/ 2581225 w 5578366"/>
              <a:gd name="connsiteY20" fmla="*/ 2871152 h 2871152"/>
              <a:gd name="connsiteX21" fmla="*/ 2142202 w 5578366"/>
              <a:gd name="connsiteY21" fmla="*/ 2871152 h 2871152"/>
              <a:gd name="connsiteX22" fmla="*/ 1610753 w 5578366"/>
              <a:gd name="connsiteY22" fmla="*/ 2871152 h 2871152"/>
              <a:gd name="connsiteX23" fmla="*/ 1079303 w 5578366"/>
              <a:gd name="connsiteY23" fmla="*/ 2871152 h 2871152"/>
              <a:gd name="connsiteX24" fmla="*/ 478535 w 5578366"/>
              <a:gd name="connsiteY24" fmla="*/ 2871152 h 2871152"/>
              <a:gd name="connsiteX25" fmla="*/ 0 w 5578366"/>
              <a:gd name="connsiteY25" fmla="*/ 2392617 h 2871152"/>
              <a:gd name="connsiteX26" fmla="*/ 0 w 5578366"/>
              <a:gd name="connsiteY26" fmla="*/ 1971519 h 2871152"/>
              <a:gd name="connsiteX27" fmla="*/ 0 w 5578366"/>
              <a:gd name="connsiteY27" fmla="*/ 1492998 h 2871152"/>
              <a:gd name="connsiteX28" fmla="*/ 0 w 5578366"/>
              <a:gd name="connsiteY28" fmla="*/ 976196 h 2871152"/>
              <a:gd name="connsiteX29" fmla="*/ 0 w 5578366"/>
              <a:gd name="connsiteY29" fmla="*/ 478535 h 28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8366" h="2871152" fill="none" extrusionOk="0">
                <a:moveTo>
                  <a:pt x="0" y="478535"/>
                </a:moveTo>
                <a:cubicBezTo>
                  <a:pt x="9311" y="291484"/>
                  <a:pt x="252767" y="-34263"/>
                  <a:pt x="478535" y="0"/>
                </a:cubicBezTo>
                <a:cubicBezTo>
                  <a:pt x="615328" y="-24055"/>
                  <a:pt x="921930" y="35784"/>
                  <a:pt x="1056197" y="0"/>
                </a:cubicBezTo>
                <a:cubicBezTo>
                  <a:pt x="1190464" y="-35784"/>
                  <a:pt x="1335275" y="52670"/>
                  <a:pt x="1495220" y="0"/>
                </a:cubicBezTo>
                <a:cubicBezTo>
                  <a:pt x="1655165" y="-52670"/>
                  <a:pt x="1918289" y="29529"/>
                  <a:pt x="2119095" y="0"/>
                </a:cubicBezTo>
                <a:cubicBezTo>
                  <a:pt x="2319901" y="-29529"/>
                  <a:pt x="2499447" y="12509"/>
                  <a:pt x="2604331" y="0"/>
                </a:cubicBezTo>
                <a:cubicBezTo>
                  <a:pt x="2709215" y="-12509"/>
                  <a:pt x="2845804" y="15128"/>
                  <a:pt x="3043354" y="0"/>
                </a:cubicBezTo>
                <a:cubicBezTo>
                  <a:pt x="3240904" y="-15128"/>
                  <a:pt x="3318647" y="51045"/>
                  <a:pt x="3528590" y="0"/>
                </a:cubicBezTo>
                <a:cubicBezTo>
                  <a:pt x="3738533" y="-51045"/>
                  <a:pt x="3857650" y="36335"/>
                  <a:pt x="3967613" y="0"/>
                </a:cubicBezTo>
                <a:cubicBezTo>
                  <a:pt x="4077576" y="-36335"/>
                  <a:pt x="4575548" y="105375"/>
                  <a:pt x="5099831" y="0"/>
                </a:cubicBezTo>
                <a:cubicBezTo>
                  <a:pt x="5352530" y="-23962"/>
                  <a:pt x="5616583" y="226876"/>
                  <a:pt x="5578366" y="478535"/>
                </a:cubicBezTo>
                <a:cubicBezTo>
                  <a:pt x="5632327" y="647489"/>
                  <a:pt x="5553656" y="865563"/>
                  <a:pt x="5578366" y="976196"/>
                </a:cubicBezTo>
                <a:cubicBezTo>
                  <a:pt x="5603076" y="1086829"/>
                  <a:pt x="5550038" y="1323060"/>
                  <a:pt x="5578366" y="1473858"/>
                </a:cubicBezTo>
                <a:cubicBezTo>
                  <a:pt x="5606694" y="1624656"/>
                  <a:pt x="5525448" y="1765119"/>
                  <a:pt x="5578366" y="1971519"/>
                </a:cubicBezTo>
                <a:cubicBezTo>
                  <a:pt x="5631284" y="2177919"/>
                  <a:pt x="5552471" y="2298288"/>
                  <a:pt x="5578366" y="2392617"/>
                </a:cubicBezTo>
                <a:cubicBezTo>
                  <a:pt x="5529512" y="2657743"/>
                  <a:pt x="5327103" y="2896478"/>
                  <a:pt x="5099831" y="2871152"/>
                </a:cubicBezTo>
                <a:cubicBezTo>
                  <a:pt x="4990947" y="2897795"/>
                  <a:pt x="4735719" y="2845437"/>
                  <a:pt x="4614595" y="2871152"/>
                </a:cubicBezTo>
                <a:cubicBezTo>
                  <a:pt x="4493471" y="2896867"/>
                  <a:pt x="4359007" y="2868826"/>
                  <a:pt x="4129359" y="2871152"/>
                </a:cubicBezTo>
                <a:cubicBezTo>
                  <a:pt x="3899711" y="2873478"/>
                  <a:pt x="3726114" y="2850639"/>
                  <a:pt x="3551697" y="2871152"/>
                </a:cubicBezTo>
                <a:cubicBezTo>
                  <a:pt x="3377280" y="2891665"/>
                  <a:pt x="3166755" y="2864342"/>
                  <a:pt x="3066461" y="2871152"/>
                </a:cubicBezTo>
                <a:cubicBezTo>
                  <a:pt x="2966167" y="2877962"/>
                  <a:pt x="2772808" y="2849877"/>
                  <a:pt x="2581225" y="2871152"/>
                </a:cubicBezTo>
                <a:cubicBezTo>
                  <a:pt x="2389642" y="2892427"/>
                  <a:pt x="2251217" y="2848788"/>
                  <a:pt x="2142202" y="2871152"/>
                </a:cubicBezTo>
                <a:cubicBezTo>
                  <a:pt x="2033187" y="2893516"/>
                  <a:pt x="1724397" y="2862553"/>
                  <a:pt x="1610753" y="2871152"/>
                </a:cubicBezTo>
                <a:cubicBezTo>
                  <a:pt x="1497109" y="2879751"/>
                  <a:pt x="1325880" y="2856409"/>
                  <a:pt x="1079303" y="2871152"/>
                </a:cubicBezTo>
                <a:cubicBezTo>
                  <a:pt x="832726" y="2885895"/>
                  <a:pt x="742856" y="2812279"/>
                  <a:pt x="478535" y="2871152"/>
                </a:cubicBezTo>
                <a:cubicBezTo>
                  <a:pt x="224701" y="2898491"/>
                  <a:pt x="-65122" y="2640502"/>
                  <a:pt x="0" y="2392617"/>
                </a:cubicBezTo>
                <a:cubicBezTo>
                  <a:pt x="-1729" y="2261595"/>
                  <a:pt x="1754" y="2122191"/>
                  <a:pt x="0" y="1971519"/>
                </a:cubicBezTo>
                <a:cubicBezTo>
                  <a:pt x="-1754" y="1820847"/>
                  <a:pt x="53794" y="1622080"/>
                  <a:pt x="0" y="1492998"/>
                </a:cubicBezTo>
                <a:cubicBezTo>
                  <a:pt x="-53794" y="1363916"/>
                  <a:pt x="20833" y="1132358"/>
                  <a:pt x="0" y="976196"/>
                </a:cubicBezTo>
                <a:cubicBezTo>
                  <a:pt x="-20833" y="820034"/>
                  <a:pt x="26103" y="704179"/>
                  <a:pt x="0" y="478535"/>
                </a:cubicBezTo>
                <a:close/>
              </a:path>
              <a:path w="5578366" h="2871152" stroke="0" extrusionOk="0">
                <a:moveTo>
                  <a:pt x="0" y="478535"/>
                </a:moveTo>
                <a:cubicBezTo>
                  <a:pt x="38008" y="200450"/>
                  <a:pt x="228814" y="18119"/>
                  <a:pt x="478535" y="0"/>
                </a:cubicBezTo>
                <a:cubicBezTo>
                  <a:pt x="601579" y="-30380"/>
                  <a:pt x="820279" y="54270"/>
                  <a:pt x="963771" y="0"/>
                </a:cubicBezTo>
                <a:cubicBezTo>
                  <a:pt x="1107263" y="-54270"/>
                  <a:pt x="1246527" y="22748"/>
                  <a:pt x="1402794" y="0"/>
                </a:cubicBezTo>
                <a:cubicBezTo>
                  <a:pt x="1559061" y="-22748"/>
                  <a:pt x="1889579" y="11856"/>
                  <a:pt x="2026669" y="0"/>
                </a:cubicBezTo>
                <a:cubicBezTo>
                  <a:pt x="2163760" y="-11856"/>
                  <a:pt x="2440000" y="41088"/>
                  <a:pt x="2650544" y="0"/>
                </a:cubicBezTo>
                <a:cubicBezTo>
                  <a:pt x="2861089" y="-41088"/>
                  <a:pt x="2987462" y="6580"/>
                  <a:pt x="3089567" y="0"/>
                </a:cubicBezTo>
                <a:cubicBezTo>
                  <a:pt x="3191672" y="-6580"/>
                  <a:pt x="3430969" y="78623"/>
                  <a:pt x="3759655" y="0"/>
                </a:cubicBezTo>
                <a:cubicBezTo>
                  <a:pt x="4088341" y="-78623"/>
                  <a:pt x="4070402" y="47703"/>
                  <a:pt x="4244891" y="0"/>
                </a:cubicBezTo>
                <a:cubicBezTo>
                  <a:pt x="4419380" y="-47703"/>
                  <a:pt x="4743514" y="15450"/>
                  <a:pt x="5099831" y="0"/>
                </a:cubicBezTo>
                <a:cubicBezTo>
                  <a:pt x="5394721" y="-36415"/>
                  <a:pt x="5570350" y="230240"/>
                  <a:pt x="5578366" y="478535"/>
                </a:cubicBezTo>
                <a:cubicBezTo>
                  <a:pt x="5631966" y="614442"/>
                  <a:pt x="5563240" y="738246"/>
                  <a:pt x="5578366" y="976196"/>
                </a:cubicBezTo>
                <a:cubicBezTo>
                  <a:pt x="5593492" y="1214146"/>
                  <a:pt x="5535029" y="1284393"/>
                  <a:pt x="5578366" y="1416435"/>
                </a:cubicBezTo>
                <a:cubicBezTo>
                  <a:pt x="5621703" y="1548477"/>
                  <a:pt x="5519195" y="1757652"/>
                  <a:pt x="5578366" y="1933237"/>
                </a:cubicBezTo>
                <a:cubicBezTo>
                  <a:pt x="5637537" y="2108822"/>
                  <a:pt x="5568654" y="2205601"/>
                  <a:pt x="5578366" y="2392617"/>
                </a:cubicBezTo>
                <a:cubicBezTo>
                  <a:pt x="5584850" y="2658902"/>
                  <a:pt x="5365120" y="2810590"/>
                  <a:pt x="5099831" y="2871152"/>
                </a:cubicBezTo>
                <a:cubicBezTo>
                  <a:pt x="4916741" y="2894890"/>
                  <a:pt x="4716126" y="2827911"/>
                  <a:pt x="4614595" y="2871152"/>
                </a:cubicBezTo>
                <a:cubicBezTo>
                  <a:pt x="4513064" y="2914393"/>
                  <a:pt x="4146218" y="2862518"/>
                  <a:pt x="3990720" y="2871152"/>
                </a:cubicBezTo>
                <a:cubicBezTo>
                  <a:pt x="3835223" y="2879786"/>
                  <a:pt x="3766059" y="2846166"/>
                  <a:pt x="3551697" y="2871152"/>
                </a:cubicBezTo>
                <a:cubicBezTo>
                  <a:pt x="3337335" y="2896138"/>
                  <a:pt x="3223095" y="2864791"/>
                  <a:pt x="3066461" y="2871152"/>
                </a:cubicBezTo>
                <a:cubicBezTo>
                  <a:pt x="2909827" y="2877513"/>
                  <a:pt x="2675988" y="2802574"/>
                  <a:pt x="2442586" y="2871152"/>
                </a:cubicBezTo>
                <a:cubicBezTo>
                  <a:pt x="2209185" y="2939730"/>
                  <a:pt x="2135995" y="2866752"/>
                  <a:pt x="1911137" y="2871152"/>
                </a:cubicBezTo>
                <a:cubicBezTo>
                  <a:pt x="1686279" y="2875552"/>
                  <a:pt x="1609815" y="2814215"/>
                  <a:pt x="1425901" y="2871152"/>
                </a:cubicBezTo>
                <a:cubicBezTo>
                  <a:pt x="1241987" y="2928089"/>
                  <a:pt x="775760" y="2800603"/>
                  <a:pt x="478535" y="2871152"/>
                </a:cubicBezTo>
                <a:cubicBezTo>
                  <a:pt x="176228" y="2825104"/>
                  <a:pt x="-28347" y="2669763"/>
                  <a:pt x="0" y="2392617"/>
                </a:cubicBezTo>
                <a:cubicBezTo>
                  <a:pt x="-53098" y="2269946"/>
                  <a:pt x="50852" y="2110588"/>
                  <a:pt x="0" y="1933237"/>
                </a:cubicBezTo>
                <a:cubicBezTo>
                  <a:pt x="-50852" y="1755886"/>
                  <a:pt x="35249" y="1623127"/>
                  <a:pt x="0" y="1416435"/>
                </a:cubicBezTo>
                <a:cubicBezTo>
                  <a:pt x="-35249" y="1209743"/>
                  <a:pt x="30928" y="1144955"/>
                  <a:pt x="0" y="995337"/>
                </a:cubicBezTo>
                <a:cubicBezTo>
                  <a:pt x="-30928" y="845719"/>
                  <a:pt x="17807" y="636359"/>
                  <a:pt x="0" y="478535"/>
                </a:cubicBezTo>
                <a:close/>
              </a:path>
            </a:pathLst>
          </a:custGeom>
          <a:solidFill>
            <a:srgbClr val="FBCC9F"/>
          </a:solidFill>
          <a:ln w="38100">
            <a:solidFill>
              <a:srgbClr val="EA7F1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040240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  <a:p>
            <a:r>
              <a:rPr lang="hu-HU" dirty="0" err="1"/>
              <a:t>Neurotranszmitter</a:t>
            </a:r>
            <a:r>
              <a:rPr lang="hu-HU" dirty="0"/>
              <a:t> </a:t>
            </a:r>
            <a:r>
              <a:rPr lang="hu-HU" dirty="0" err="1"/>
              <a:t>exocitózis</a:t>
            </a:r>
            <a:r>
              <a:rPr lang="hu-HU" dirty="0"/>
              <a:t> elmaradása</a:t>
            </a:r>
          </a:p>
          <a:p>
            <a:pPr lvl="1"/>
            <a:r>
              <a:rPr lang="hu-HU" dirty="0"/>
              <a:t>Diabetes mellitus</a:t>
            </a:r>
          </a:p>
          <a:p>
            <a:pPr lvl="1"/>
            <a:r>
              <a:rPr lang="hu-HU" dirty="0"/>
              <a:t>ASD – </a:t>
            </a:r>
            <a:r>
              <a:rPr lang="hu-HU" dirty="0" err="1"/>
              <a:t>duplikációnál</a:t>
            </a:r>
            <a:r>
              <a:rPr lang="hu-HU" dirty="0"/>
              <a:t> is</a:t>
            </a:r>
          </a:p>
          <a:p>
            <a:pPr lvl="1"/>
            <a:r>
              <a:rPr lang="hu-HU" dirty="0"/>
              <a:t>ADHD</a:t>
            </a:r>
          </a:p>
          <a:p>
            <a:pPr lvl="2"/>
            <a:r>
              <a:rPr lang="hu-HU" dirty="0"/>
              <a:t>rövid figyelem, könnyen disztraktálható</a:t>
            </a:r>
          </a:p>
          <a:p>
            <a:pPr lvl="2"/>
            <a:r>
              <a:rPr lang="hu-HU" dirty="0"/>
              <a:t>Kutatási szempont pl. </a:t>
            </a:r>
            <a:r>
              <a:rPr lang="hu-HU" dirty="0" err="1"/>
              <a:t>fMRI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DB85D97-8495-7E8F-7537-0E3EAC25B782}"/>
              </a:ext>
            </a:extLst>
          </p:cNvPr>
          <p:cNvSpPr txBox="1"/>
          <p:nvPr/>
        </p:nvSpPr>
        <p:spPr>
          <a:xfrm>
            <a:off x="2448688" y="1656511"/>
            <a:ext cx="15677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sz="3600" b="1" dirty="0">
                <a:ln/>
                <a:solidFill>
                  <a:srgbClr val="EA7F1A"/>
                </a:solidFill>
              </a:rPr>
              <a:t>STX1A</a:t>
            </a:r>
            <a:endParaRPr lang="hu-HU" b="1" dirty="0">
              <a:ln/>
              <a:solidFill>
                <a:srgbClr val="EA7F1A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0B1726-A577-41A9-765B-C6A7F8F2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60" y="534670"/>
            <a:ext cx="5654038" cy="2185036"/>
          </a:xfrm>
          <a:custGeom>
            <a:avLst/>
            <a:gdLst>
              <a:gd name="connsiteX0" fmla="*/ 0 w 5654038"/>
              <a:gd name="connsiteY0" fmla="*/ 364180 h 2185036"/>
              <a:gd name="connsiteX1" fmla="*/ 364180 w 5654038"/>
              <a:gd name="connsiteY1" fmla="*/ 0 h 2185036"/>
              <a:gd name="connsiteX2" fmla="*/ 812964 w 5654038"/>
              <a:gd name="connsiteY2" fmla="*/ 0 h 2185036"/>
              <a:gd name="connsiteX3" fmla="*/ 1409518 w 5654038"/>
              <a:gd name="connsiteY3" fmla="*/ 0 h 2185036"/>
              <a:gd name="connsiteX4" fmla="*/ 1809046 w 5654038"/>
              <a:gd name="connsiteY4" fmla="*/ 0 h 2185036"/>
              <a:gd name="connsiteX5" fmla="*/ 2208573 w 5654038"/>
              <a:gd name="connsiteY5" fmla="*/ 0 h 2185036"/>
              <a:gd name="connsiteX6" fmla="*/ 2805127 w 5654038"/>
              <a:gd name="connsiteY6" fmla="*/ 0 h 2185036"/>
              <a:gd name="connsiteX7" fmla="*/ 3401681 w 5654038"/>
              <a:gd name="connsiteY7" fmla="*/ 0 h 2185036"/>
              <a:gd name="connsiteX8" fmla="*/ 3801209 w 5654038"/>
              <a:gd name="connsiteY8" fmla="*/ 0 h 2185036"/>
              <a:gd name="connsiteX9" fmla="*/ 4397763 w 5654038"/>
              <a:gd name="connsiteY9" fmla="*/ 0 h 2185036"/>
              <a:gd name="connsiteX10" fmla="*/ 4797290 w 5654038"/>
              <a:gd name="connsiteY10" fmla="*/ 0 h 2185036"/>
              <a:gd name="connsiteX11" fmla="*/ 5289858 w 5654038"/>
              <a:gd name="connsiteY11" fmla="*/ 0 h 2185036"/>
              <a:gd name="connsiteX12" fmla="*/ 5654038 w 5654038"/>
              <a:gd name="connsiteY12" fmla="*/ 364180 h 2185036"/>
              <a:gd name="connsiteX13" fmla="*/ 5654038 w 5654038"/>
              <a:gd name="connsiteY13" fmla="*/ 835172 h 2185036"/>
              <a:gd name="connsiteX14" fmla="*/ 5654038 w 5654038"/>
              <a:gd name="connsiteY14" fmla="*/ 1306164 h 2185036"/>
              <a:gd name="connsiteX15" fmla="*/ 5654038 w 5654038"/>
              <a:gd name="connsiteY15" fmla="*/ 1820856 h 2185036"/>
              <a:gd name="connsiteX16" fmla="*/ 5289858 w 5654038"/>
              <a:gd name="connsiteY16" fmla="*/ 2185036 h 2185036"/>
              <a:gd name="connsiteX17" fmla="*/ 4742560 w 5654038"/>
              <a:gd name="connsiteY17" fmla="*/ 2185036 h 2185036"/>
              <a:gd name="connsiteX18" fmla="*/ 4146006 w 5654038"/>
              <a:gd name="connsiteY18" fmla="*/ 2185036 h 2185036"/>
              <a:gd name="connsiteX19" fmla="*/ 3647965 w 5654038"/>
              <a:gd name="connsiteY19" fmla="*/ 2185036 h 2185036"/>
              <a:gd name="connsiteX20" fmla="*/ 3199181 w 5654038"/>
              <a:gd name="connsiteY20" fmla="*/ 2185036 h 2185036"/>
              <a:gd name="connsiteX21" fmla="*/ 2651884 w 5654038"/>
              <a:gd name="connsiteY21" fmla="*/ 2185036 h 2185036"/>
              <a:gd name="connsiteX22" fmla="*/ 2203100 w 5654038"/>
              <a:gd name="connsiteY22" fmla="*/ 2185036 h 2185036"/>
              <a:gd name="connsiteX23" fmla="*/ 1655802 w 5654038"/>
              <a:gd name="connsiteY23" fmla="*/ 2185036 h 2185036"/>
              <a:gd name="connsiteX24" fmla="*/ 1157761 w 5654038"/>
              <a:gd name="connsiteY24" fmla="*/ 2185036 h 2185036"/>
              <a:gd name="connsiteX25" fmla="*/ 364180 w 5654038"/>
              <a:gd name="connsiteY25" fmla="*/ 2185036 h 2185036"/>
              <a:gd name="connsiteX26" fmla="*/ 0 w 5654038"/>
              <a:gd name="connsiteY26" fmla="*/ 1820856 h 2185036"/>
              <a:gd name="connsiteX27" fmla="*/ 0 w 5654038"/>
              <a:gd name="connsiteY27" fmla="*/ 1364431 h 2185036"/>
              <a:gd name="connsiteX28" fmla="*/ 0 w 5654038"/>
              <a:gd name="connsiteY28" fmla="*/ 922572 h 2185036"/>
              <a:gd name="connsiteX29" fmla="*/ 0 w 5654038"/>
              <a:gd name="connsiteY29" fmla="*/ 364180 h 218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54038" h="2185036" fill="none" extrusionOk="0">
                <a:moveTo>
                  <a:pt x="0" y="364180"/>
                </a:moveTo>
                <a:cubicBezTo>
                  <a:pt x="54697" y="156255"/>
                  <a:pt x="110452" y="-20732"/>
                  <a:pt x="364180" y="0"/>
                </a:cubicBezTo>
                <a:cubicBezTo>
                  <a:pt x="466816" y="-5218"/>
                  <a:pt x="715595" y="25444"/>
                  <a:pt x="812964" y="0"/>
                </a:cubicBezTo>
                <a:cubicBezTo>
                  <a:pt x="910333" y="-25444"/>
                  <a:pt x="1266265" y="70449"/>
                  <a:pt x="1409518" y="0"/>
                </a:cubicBezTo>
                <a:cubicBezTo>
                  <a:pt x="1552771" y="-70449"/>
                  <a:pt x="1641155" y="47325"/>
                  <a:pt x="1809046" y="0"/>
                </a:cubicBezTo>
                <a:cubicBezTo>
                  <a:pt x="1976937" y="-47325"/>
                  <a:pt x="2098310" y="1670"/>
                  <a:pt x="2208573" y="0"/>
                </a:cubicBezTo>
                <a:cubicBezTo>
                  <a:pt x="2318836" y="-1670"/>
                  <a:pt x="2638558" y="62944"/>
                  <a:pt x="2805127" y="0"/>
                </a:cubicBezTo>
                <a:cubicBezTo>
                  <a:pt x="2971696" y="-62944"/>
                  <a:pt x="3180003" y="57306"/>
                  <a:pt x="3401681" y="0"/>
                </a:cubicBezTo>
                <a:cubicBezTo>
                  <a:pt x="3623359" y="-57306"/>
                  <a:pt x="3640085" y="45728"/>
                  <a:pt x="3801209" y="0"/>
                </a:cubicBezTo>
                <a:cubicBezTo>
                  <a:pt x="3962333" y="-45728"/>
                  <a:pt x="4273894" y="66707"/>
                  <a:pt x="4397763" y="0"/>
                </a:cubicBezTo>
                <a:cubicBezTo>
                  <a:pt x="4521632" y="-66707"/>
                  <a:pt x="4617023" y="5071"/>
                  <a:pt x="4797290" y="0"/>
                </a:cubicBezTo>
                <a:cubicBezTo>
                  <a:pt x="4977557" y="-5071"/>
                  <a:pt x="5054853" y="4464"/>
                  <a:pt x="5289858" y="0"/>
                </a:cubicBezTo>
                <a:cubicBezTo>
                  <a:pt x="5490905" y="-10229"/>
                  <a:pt x="5645250" y="131721"/>
                  <a:pt x="5654038" y="364180"/>
                </a:cubicBezTo>
                <a:cubicBezTo>
                  <a:pt x="5654711" y="511644"/>
                  <a:pt x="5647978" y="608023"/>
                  <a:pt x="5654038" y="835172"/>
                </a:cubicBezTo>
                <a:cubicBezTo>
                  <a:pt x="5660098" y="1062321"/>
                  <a:pt x="5630828" y="1136803"/>
                  <a:pt x="5654038" y="1306164"/>
                </a:cubicBezTo>
                <a:cubicBezTo>
                  <a:pt x="5677248" y="1475525"/>
                  <a:pt x="5615989" y="1710409"/>
                  <a:pt x="5654038" y="1820856"/>
                </a:cubicBezTo>
                <a:cubicBezTo>
                  <a:pt x="5625587" y="2029920"/>
                  <a:pt x="5501805" y="2173013"/>
                  <a:pt x="5289858" y="2185036"/>
                </a:cubicBezTo>
                <a:cubicBezTo>
                  <a:pt x="5041553" y="2240248"/>
                  <a:pt x="4919982" y="2130750"/>
                  <a:pt x="4742560" y="2185036"/>
                </a:cubicBezTo>
                <a:cubicBezTo>
                  <a:pt x="4565138" y="2239322"/>
                  <a:pt x="4286750" y="2146522"/>
                  <a:pt x="4146006" y="2185036"/>
                </a:cubicBezTo>
                <a:cubicBezTo>
                  <a:pt x="4005262" y="2223550"/>
                  <a:pt x="3749034" y="2133675"/>
                  <a:pt x="3647965" y="2185036"/>
                </a:cubicBezTo>
                <a:cubicBezTo>
                  <a:pt x="3546896" y="2236397"/>
                  <a:pt x="3386261" y="2136471"/>
                  <a:pt x="3199181" y="2185036"/>
                </a:cubicBezTo>
                <a:cubicBezTo>
                  <a:pt x="3012101" y="2233601"/>
                  <a:pt x="2886660" y="2181230"/>
                  <a:pt x="2651884" y="2185036"/>
                </a:cubicBezTo>
                <a:cubicBezTo>
                  <a:pt x="2417108" y="2188842"/>
                  <a:pt x="2389080" y="2161638"/>
                  <a:pt x="2203100" y="2185036"/>
                </a:cubicBezTo>
                <a:cubicBezTo>
                  <a:pt x="2017120" y="2208434"/>
                  <a:pt x="1766856" y="2155624"/>
                  <a:pt x="1655802" y="2185036"/>
                </a:cubicBezTo>
                <a:cubicBezTo>
                  <a:pt x="1544748" y="2214448"/>
                  <a:pt x="1344645" y="2161380"/>
                  <a:pt x="1157761" y="2185036"/>
                </a:cubicBezTo>
                <a:cubicBezTo>
                  <a:pt x="970877" y="2208692"/>
                  <a:pt x="564843" y="2178327"/>
                  <a:pt x="364180" y="2185036"/>
                </a:cubicBezTo>
                <a:cubicBezTo>
                  <a:pt x="215436" y="2179982"/>
                  <a:pt x="-39643" y="2011381"/>
                  <a:pt x="0" y="1820856"/>
                </a:cubicBezTo>
                <a:cubicBezTo>
                  <a:pt x="-24774" y="1696706"/>
                  <a:pt x="33293" y="1538900"/>
                  <a:pt x="0" y="1364431"/>
                </a:cubicBezTo>
                <a:cubicBezTo>
                  <a:pt x="-33293" y="1189962"/>
                  <a:pt x="34247" y="1015907"/>
                  <a:pt x="0" y="922572"/>
                </a:cubicBezTo>
                <a:cubicBezTo>
                  <a:pt x="-34247" y="829237"/>
                  <a:pt x="19687" y="614583"/>
                  <a:pt x="0" y="364180"/>
                </a:cubicBezTo>
                <a:close/>
              </a:path>
              <a:path w="5654038" h="2185036" stroke="0" extrusionOk="0">
                <a:moveTo>
                  <a:pt x="0" y="364180"/>
                </a:moveTo>
                <a:cubicBezTo>
                  <a:pt x="15702" y="184367"/>
                  <a:pt x="183179" y="23404"/>
                  <a:pt x="364180" y="0"/>
                </a:cubicBezTo>
                <a:cubicBezTo>
                  <a:pt x="554067" y="-33194"/>
                  <a:pt x="568237" y="16494"/>
                  <a:pt x="763707" y="0"/>
                </a:cubicBezTo>
                <a:cubicBezTo>
                  <a:pt x="959177" y="-16494"/>
                  <a:pt x="1202345" y="75418"/>
                  <a:pt x="1409518" y="0"/>
                </a:cubicBezTo>
                <a:cubicBezTo>
                  <a:pt x="1616691" y="-75418"/>
                  <a:pt x="1642893" y="19403"/>
                  <a:pt x="1809046" y="0"/>
                </a:cubicBezTo>
                <a:cubicBezTo>
                  <a:pt x="1975199" y="-19403"/>
                  <a:pt x="2272806" y="4769"/>
                  <a:pt x="2405600" y="0"/>
                </a:cubicBezTo>
                <a:cubicBezTo>
                  <a:pt x="2538394" y="-4769"/>
                  <a:pt x="2718715" y="6224"/>
                  <a:pt x="3002154" y="0"/>
                </a:cubicBezTo>
                <a:cubicBezTo>
                  <a:pt x="3285593" y="-6224"/>
                  <a:pt x="3278067" y="43375"/>
                  <a:pt x="3500195" y="0"/>
                </a:cubicBezTo>
                <a:cubicBezTo>
                  <a:pt x="3722323" y="-43375"/>
                  <a:pt x="3738145" y="16036"/>
                  <a:pt x="3948979" y="0"/>
                </a:cubicBezTo>
                <a:cubicBezTo>
                  <a:pt x="4159813" y="-16036"/>
                  <a:pt x="4281191" y="36891"/>
                  <a:pt x="4447020" y="0"/>
                </a:cubicBezTo>
                <a:cubicBezTo>
                  <a:pt x="4612849" y="-36891"/>
                  <a:pt x="5079036" y="82199"/>
                  <a:pt x="5289858" y="0"/>
                </a:cubicBezTo>
                <a:cubicBezTo>
                  <a:pt x="5469627" y="32749"/>
                  <a:pt x="5684428" y="192492"/>
                  <a:pt x="5654038" y="364180"/>
                </a:cubicBezTo>
                <a:cubicBezTo>
                  <a:pt x="5675769" y="545792"/>
                  <a:pt x="5602701" y="699691"/>
                  <a:pt x="5654038" y="849739"/>
                </a:cubicBezTo>
                <a:cubicBezTo>
                  <a:pt x="5705375" y="999787"/>
                  <a:pt x="5646587" y="1199268"/>
                  <a:pt x="5654038" y="1349864"/>
                </a:cubicBezTo>
                <a:cubicBezTo>
                  <a:pt x="5661489" y="1500461"/>
                  <a:pt x="5649559" y="1719806"/>
                  <a:pt x="5654038" y="1820856"/>
                </a:cubicBezTo>
                <a:cubicBezTo>
                  <a:pt x="5636492" y="1969798"/>
                  <a:pt x="5520418" y="2141877"/>
                  <a:pt x="5289858" y="2185036"/>
                </a:cubicBezTo>
                <a:cubicBezTo>
                  <a:pt x="5119076" y="2186616"/>
                  <a:pt x="5024842" y="2181434"/>
                  <a:pt x="4791817" y="2185036"/>
                </a:cubicBezTo>
                <a:cubicBezTo>
                  <a:pt x="4558792" y="2188638"/>
                  <a:pt x="4569213" y="2171819"/>
                  <a:pt x="4392290" y="2185036"/>
                </a:cubicBezTo>
                <a:cubicBezTo>
                  <a:pt x="4215367" y="2198253"/>
                  <a:pt x="3994217" y="2149810"/>
                  <a:pt x="3894249" y="2185036"/>
                </a:cubicBezTo>
                <a:cubicBezTo>
                  <a:pt x="3794281" y="2220262"/>
                  <a:pt x="3594778" y="2152074"/>
                  <a:pt x="3445465" y="2185036"/>
                </a:cubicBezTo>
                <a:cubicBezTo>
                  <a:pt x="3296152" y="2217998"/>
                  <a:pt x="3095350" y="2135173"/>
                  <a:pt x="2947424" y="2185036"/>
                </a:cubicBezTo>
                <a:cubicBezTo>
                  <a:pt x="2799498" y="2234899"/>
                  <a:pt x="2444979" y="2114724"/>
                  <a:pt x="2301613" y="2185036"/>
                </a:cubicBezTo>
                <a:cubicBezTo>
                  <a:pt x="2158247" y="2255348"/>
                  <a:pt x="2017131" y="2162842"/>
                  <a:pt x="1803573" y="2185036"/>
                </a:cubicBezTo>
                <a:cubicBezTo>
                  <a:pt x="1590015" y="2207230"/>
                  <a:pt x="1409477" y="2177865"/>
                  <a:pt x="1256275" y="2185036"/>
                </a:cubicBezTo>
                <a:cubicBezTo>
                  <a:pt x="1103073" y="2192207"/>
                  <a:pt x="976414" y="2138793"/>
                  <a:pt x="856748" y="2185036"/>
                </a:cubicBezTo>
                <a:cubicBezTo>
                  <a:pt x="737082" y="2231279"/>
                  <a:pt x="507001" y="2143206"/>
                  <a:pt x="364180" y="2185036"/>
                </a:cubicBezTo>
                <a:cubicBezTo>
                  <a:pt x="177065" y="2237580"/>
                  <a:pt x="5595" y="1990114"/>
                  <a:pt x="0" y="1820856"/>
                </a:cubicBezTo>
                <a:cubicBezTo>
                  <a:pt x="-11124" y="1639319"/>
                  <a:pt x="35301" y="1510522"/>
                  <a:pt x="0" y="1349864"/>
                </a:cubicBezTo>
                <a:cubicBezTo>
                  <a:pt x="-35301" y="1189206"/>
                  <a:pt x="52845" y="1037431"/>
                  <a:pt x="0" y="908006"/>
                </a:cubicBezTo>
                <a:cubicBezTo>
                  <a:pt x="-52845" y="778581"/>
                  <a:pt x="42658" y="598917"/>
                  <a:pt x="0" y="364180"/>
                </a:cubicBezTo>
                <a:close/>
              </a:path>
            </a:pathLst>
          </a:custGeom>
          <a:solidFill>
            <a:srgbClr val="E1B3C8"/>
          </a:solidFill>
          <a:ln w="38100">
            <a:solidFill>
              <a:srgbClr val="B5306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003598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 fontScale="92500" lnSpcReduction="20000"/>
          </a:bodyPr>
          <a:lstStyle/>
          <a:p>
            <a:endParaRPr lang="hu-HU" dirty="0"/>
          </a:p>
          <a:p>
            <a:r>
              <a:rPr lang="hu-HU" dirty="0"/>
              <a:t>Aktin polimerizáció</a:t>
            </a:r>
          </a:p>
          <a:p>
            <a:pPr lvl="1"/>
            <a:r>
              <a:rPr lang="hu-HU" dirty="0"/>
              <a:t>Sejtszerkezeti rendellenességek</a:t>
            </a:r>
          </a:p>
          <a:p>
            <a:pPr lvl="1"/>
            <a:r>
              <a:rPr lang="hu-HU" dirty="0"/>
              <a:t>LTM</a:t>
            </a:r>
          </a:p>
          <a:p>
            <a:pPr lvl="1"/>
            <a:r>
              <a:rPr lang="hu-HU" dirty="0"/>
              <a:t>Funkcionális deficit a </a:t>
            </a:r>
            <a:r>
              <a:rPr lang="hu-HU" dirty="0" err="1"/>
              <a:t>dorzális</a:t>
            </a:r>
            <a:r>
              <a:rPr lang="hu-HU" dirty="0"/>
              <a:t> rendszerben 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EB29BD6-3A00-01EE-16D6-CD407E0651DF}"/>
              </a:ext>
            </a:extLst>
          </p:cNvPr>
          <p:cNvSpPr txBox="1"/>
          <p:nvPr/>
        </p:nvSpPr>
        <p:spPr>
          <a:xfrm>
            <a:off x="9276870" y="534670"/>
            <a:ext cx="275336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sz="3600" b="1" dirty="0">
                <a:ln/>
                <a:solidFill>
                  <a:srgbClr val="B53067"/>
                </a:solidFill>
              </a:rPr>
              <a:t>LIMK1</a:t>
            </a:r>
            <a:endParaRPr lang="hu-HU" b="1" dirty="0">
              <a:ln/>
              <a:solidFill>
                <a:srgbClr val="B53067"/>
              </a:solidFill>
            </a:endParaRP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971C4575-3EFC-AF57-8670-1379BE8CFA0C}"/>
              </a:ext>
            </a:extLst>
          </p:cNvPr>
          <p:cNvSpPr txBox="1">
            <a:spLocks/>
          </p:cNvSpPr>
          <p:nvPr/>
        </p:nvSpPr>
        <p:spPr>
          <a:xfrm>
            <a:off x="6223000" y="4094480"/>
            <a:ext cx="5135880" cy="2414905"/>
          </a:xfrm>
          <a:custGeom>
            <a:avLst/>
            <a:gdLst>
              <a:gd name="connsiteX0" fmla="*/ 0 w 5135880"/>
              <a:gd name="connsiteY0" fmla="*/ 402492 h 2414905"/>
              <a:gd name="connsiteX1" fmla="*/ 402492 w 5135880"/>
              <a:gd name="connsiteY1" fmla="*/ 0 h 2414905"/>
              <a:gd name="connsiteX2" fmla="*/ 900545 w 5135880"/>
              <a:gd name="connsiteY2" fmla="*/ 0 h 2414905"/>
              <a:gd name="connsiteX3" fmla="*/ 1355289 w 5135880"/>
              <a:gd name="connsiteY3" fmla="*/ 0 h 2414905"/>
              <a:gd name="connsiteX4" fmla="*/ 1939960 w 5135880"/>
              <a:gd name="connsiteY4" fmla="*/ 0 h 2414905"/>
              <a:gd name="connsiteX5" fmla="*/ 2351395 w 5135880"/>
              <a:gd name="connsiteY5" fmla="*/ 0 h 2414905"/>
              <a:gd name="connsiteX6" fmla="*/ 2762830 w 5135880"/>
              <a:gd name="connsiteY6" fmla="*/ 0 h 2414905"/>
              <a:gd name="connsiteX7" fmla="*/ 3390810 w 5135880"/>
              <a:gd name="connsiteY7" fmla="*/ 0 h 2414905"/>
              <a:gd name="connsiteX8" fmla="*/ 3845554 w 5135880"/>
              <a:gd name="connsiteY8" fmla="*/ 0 h 2414905"/>
              <a:gd name="connsiteX9" fmla="*/ 4733388 w 5135880"/>
              <a:gd name="connsiteY9" fmla="*/ 0 h 2414905"/>
              <a:gd name="connsiteX10" fmla="*/ 5135880 w 5135880"/>
              <a:gd name="connsiteY10" fmla="*/ 402492 h 2414905"/>
              <a:gd name="connsiteX11" fmla="*/ 5135880 w 5135880"/>
              <a:gd name="connsiteY11" fmla="*/ 923033 h 2414905"/>
              <a:gd name="connsiteX12" fmla="*/ 5135880 w 5135880"/>
              <a:gd name="connsiteY12" fmla="*/ 1475773 h 2414905"/>
              <a:gd name="connsiteX13" fmla="*/ 5135880 w 5135880"/>
              <a:gd name="connsiteY13" fmla="*/ 2012413 h 2414905"/>
              <a:gd name="connsiteX14" fmla="*/ 4733388 w 5135880"/>
              <a:gd name="connsiteY14" fmla="*/ 2414905 h 2414905"/>
              <a:gd name="connsiteX15" fmla="*/ 4278644 w 5135880"/>
              <a:gd name="connsiteY15" fmla="*/ 2414905 h 2414905"/>
              <a:gd name="connsiteX16" fmla="*/ 3650664 w 5135880"/>
              <a:gd name="connsiteY16" fmla="*/ 2414905 h 2414905"/>
              <a:gd name="connsiteX17" fmla="*/ 3152611 w 5135880"/>
              <a:gd name="connsiteY17" fmla="*/ 2414905 h 2414905"/>
              <a:gd name="connsiteX18" fmla="*/ 2741176 w 5135880"/>
              <a:gd name="connsiteY18" fmla="*/ 2414905 h 2414905"/>
              <a:gd name="connsiteX19" fmla="*/ 2199814 w 5135880"/>
              <a:gd name="connsiteY19" fmla="*/ 2414905 h 2414905"/>
              <a:gd name="connsiteX20" fmla="*/ 1701761 w 5135880"/>
              <a:gd name="connsiteY20" fmla="*/ 2414905 h 2414905"/>
              <a:gd name="connsiteX21" fmla="*/ 1117090 w 5135880"/>
              <a:gd name="connsiteY21" fmla="*/ 2414905 h 2414905"/>
              <a:gd name="connsiteX22" fmla="*/ 402492 w 5135880"/>
              <a:gd name="connsiteY22" fmla="*/ 2414905 h 2414905"/>
              <a:gd name="connsiteX23" fmla="*/ 0 w 5135880"/>
              <a:gd name="connsiteY23" fmla="*/ 2012413 h 2414905"/>
              <a:gd name="connsiteX24" fmla="*/ 0 w 5135880"/>
              <a:gd name="connsiteY24" fmla="*/ 1524070 h 2414905"/>
              <a:gd name="connsiteX25" fmla="*/ 0 w 5135880"/>
              <a:gd name="connsiteY25" fmla="*/ 1019628 h 2414905"/>
              <a:gd name="connsiteX26" fmla="*/ 0 w 5135880"/>
              <a:gd name="connsiteY26" fmla="*/ 402492 h 241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35880" h="2414905" fill="none" extrusionOk="0">
                <a:moveTo>
                  <a:pt x="0" y="402492"/>
                </a:moveTo>
                <a:cubicBezTo>
                  <a:pt x="-18417" y="156649"/>
                  <a:pt x="198753" y="-5898"/>
                  <a:pt x="402492" y="0"/>
                </a:cubicBezTo>
                <a:cubicBezTo>
                  <a:pt x="548382" y="-37239"/>
                  <a:pt x="771409" y="38721"/>
                  <a:pt x="900545" y="0"/>
                </a:cubicBezTo>
                <a:cubicBezTo>
                  <a:pt x="1029681" y="-38721"/>
                  <a:pt x="1198773" y="36324"/>
                  <a:pt x="1355289" y="0"/>
                </a:cubicBezTo>
                <a:cubicBezTo>
                  <a:pt x="1511805" y="-36324"/>
                  <a:pt x="1726423" y="40099"/>
                  <a:pt x="1939960" y="0"/>
                </a:cubicBezTo>
                <a:cubicBezTo>
                  <a:pt x="2153497" y="-40099"/>
                  <a:pt x="2154091" y="6697"/>
                  <a:pt x="2351395" y="0"/>
                </a:cubicBezTo>
                <a:cubicBezTo>
                  <a:pt x="2548700" y="-6697"/>
                  <a:pt x="2557287" y="20442"/>
                  <a:pt x="2762830" y="0"/>
                </a:cubicBezTo>
                <a:cubicBezTo>
                  <a:pt x="2968373" y="-20442"/>
                  <a:pt x="3252909" y="15646"/>
                  <a:pt x="3390810" y="0"/>
                </a:cubicBezTo>
                <a:cubicBezTo>
                  <a:pt x="3528711" y="-15646"/>
                  <a:pt x="3714540" y="25818"/>
                  <a:pt x="3845554" y="0"/>
                </a:cubicBezTo>
                <a:cubicBezTo>
                  <a:pt x="3976568" y="-25818"/>
                  <a:pt x="4480866" y="54849"/>
                  <a:pt x="4733388" y="0"/>
                </a:cubicBezTo>
                <a:cubicBezTo>
                  <a:pt x="4966156" y="18372"/>
                  <a:pt x="5138364" y="175345"/>
                  <a:pt x="5135880" y="402492"/>
                </a:cubicBezTo>
                <a:cubicBezTo>
                  <a:pt x="5180375" y="616192"/>
                  <a:pt x="5113127" y="696429"/>
                  <a:pt x="5135880" y="923033"/>
                </a:cubicBezTo>
                <a:cubicBezTo>
                  <a:pt x="5158633" y="1149637"/>
                  <a:pt x="5120050" y="1342943"/>
                  <a:pt x="5135880" y="1475773"/>
                </a:cubicBezTo>
                <a:cubicBezTo>
                  <a:pt x="5151710" y="1608603"/>
                  <a:pt x="5124825" y="1762058"/>
                  <a:pt x="5135880" y="2012413"/>
                </a:cubicBezTo>
                <a:cubicBezTo>
                  <a:pt x="5076662" y="2210898"/>
                  <a:pt x="4962897" y="2428006"/>
                  <a:pt x="4733388" y="2414905"/>
                </a:cubicBezTo>
                <a:cubicBezTo>
                  <a:pt x="4623739" y="2431528"/>
                  <a:pt x="4392172" y="2363712"/>
                  <a:pt x="4278644" y="2414905"/>
                </a:cubicBezTo>
                <a:cubicBezTo>
                  <a:pt x="4165116" y="2466098"/>
                  <a:pt x="3849949" y="2364739"/>
                  <a:pt x="3650664" y="2414905"/>
                </a:cubicBezTo>
                <a:cubicBezTo>
                  <a:pt x="3451379" y="2465071"/>
                  <a:pt x="3254942" y="2377644"/>
                  <a:pt x="3152611" y="2414905"/>
                </a:cubicBezTo>
                <a:cubicBezTo>
                  <a:pt x="3050280" y="2452166"/>
                  <a:pt x="2873857" y="2374380"/>
                  <a:pt x="2741176" y="2414905"/>
                </a:cubicBezTo>
                <a:cubicBezTo>
                  <a:pt x="2608495" y="2455430"/>
                  <a:pt x="2331836" y="2384927"/>
                  <a:pt x="2199814" y="2414905"/>
                </a:cubicBezTo>
                <a:cubicBezTo>
                  <a:pt x="2067792" y="2444883"/>
                  <a:pt x="1880402" y="2380481"/>
                  <a:pt x="1701761" y="2414905"/>
                </a:cubicBezTo>
                <a:cubicBezTo>
                  <a:pt x="1523120" y="2449329"/>
                  <a:pt x="1336072" y="2402701"/>
                  <a:pt x="1117090" y="2414905"/>
                </a:cubicBezTo>
                <a:cubicBezTo>
                  <a:pt x="898108" y="2427109"/>
                  <a:pt x="617678" y="2354308"/>
                  <a:pt x="402492" y="2414905"/>
                </a:cubicBezTo>
                <a:cubicBezTo>
                  <a:pt x="142226" y="2445487"/>
                  <a:pt x="-2524" y="2179458"/>
                  <a:pt x="0" y="2012413"/>
                </a:cubicBezTo>
                <a:cubicBezTo>
                  <a:pt x="-53883" y="1811921"/>
                  <a:pt x="55507" y="1636016"/>
                  <a:pt x="0" y="1524070"/>
                </a:cubicBezTo>
                <a:cubicBezTo>
                  <a:pt x="-55507" y="1412124"/>
                  <a:pt x="21477" y="1161924"/>
                  <a:pt x="0" y="1019628"/>
                </a:cubicBezTo>
                <a:cubicBezTo>
                  <a:pt x="-21477" y="877332"/>
                  <a:pt x="792" y="699302"/>
                  <a:pt x="0" y="402492"/>
                </a:cubicBezTo>
                <a:close/>
              </a:path>
              <a:path w="5135880" h="2414905" stroke="0" extrusionOk="0">
                <a:moveTo>
                  <a:pt x="0" y="402492"/>
                </a:moveTo>
                <a:cubicBezTo>
                  <a:pt x="-11722" y="120950"/>
                  <a:pt x="196654" y="-23724"/>
                  <a:pt x="402492" y="0"/>
                </a:cubicBezTo>
                <a:cubicBezTo>
                  <a:pt x="562573" y="-3998"/>
                  <a:pt x="683523" y="48789"/>
                  <a:pt x="943854" y="0"/>
                </a:cubicBezTo>
                <a:cubicBezTo>
                  <a:pt x="1204185" y="-48789"/>
                  <a:pt x="1350686" y="14592"/>
                  <a:pt x="1528525" y="0"/>
                </a:cubicBezTo>
                <a:cubicBezTo>
                  <a:pt x="1706364" y="-14592"/>
                  <a:pt x="1902230" y="61875"/>
                  <a:pt x="2069887" y="0"/>
                </a:cubicBezTo>
                <a:cubicBezTo>
                  <a:pt x="2237544" y="-61875"/>
                  <a:pt x="2377663" y="24686"/>
                  <a:pt x="2524631" y="0"/>
                </a:cubicBezTo>
                <a:cubicBezTo>
                  <a:pt x="2671599" y="-24686"/>
                  <a:pt x="2865609" y="41298"/>
                  <a:pt x="3152611" y="0"/>
                </a:cubicBezTo>
                <a:cubicBezTo>
                  <a:pt x="3439613" y="-41298"/>
                  <a:pt x="3627184" y="65712"/>
                  <a:pt x="3780591" y="0"/>
                </a:cubicBezTo>
                <a:cubicBezTo>
                  <a:pt x="3933998" y="-65712"/>
                  <a:pt x="4370345" y="57896"/>
                  <a:pt x="4733388" y="0"/>
                </a:cubicBezTo>
                <a:cubicBezTo>
                  <a:pt x="4941231" y="-46331"/>
                  <a:pt x="5069990" y="173907"/>
                  <a:pt x="5135880" y="402492"/>
                </a:cubicBezTo>
                <a:cubicBezTo>
                  <a:pt x="5151467" y="654424"/>
                  <a:pt x="5125305" y="704373"/>
                  <a:pt x="5135880" y="955232"/>
                </a:cubicBezTo>
                <a:cubicBezTo>
                  <a:pt x="5146455" y="1206091"/>
                  <a:pt x="5132418" y="1296102"/>
                  <a:pt x="5135880" y="1507971"/>
                </a:cubicBezTo>
                <a:cubicBezTo>
                  <a:pt x="5139342" y="1719840"/>
                  <a:pt x="5106730" y="1792881"/>
                  <a:pt x="5135880" y="2012413"/>
                </a:cubicBezTo>
                <a:cubicBezTo>
                  <a:pt x="5121201" y="2212855"/>
                  <a:pt x="4986091" y="2368553"/>
                  <a:pt x="4733388" y="2414905"/>
                </a:cubicBezTo>
                <a:cubicBezTo>
                  <a:pt x="4598120" y="2446333"/>
                  <a:pt x="4412107" y="2360745"/>
                  <a:pt x="4105408" y="2414905"/>
                </a:cubicBezTo>
                <a:cubicBezTo>
                  <a:pt x="3798709" y="2469065"/>
                  <a:pt x="3858245" y="2390133"/>
                  <a:pt x="3650664" y="2414905"/>
                </a:cubicBezTo>
                <a:cubicBezTo>
                  <a:pt x="3443083" y="2439677"/>
                  <a:pt x="3362763" y="2361793"/>
                  <a:pt x="3195920" y="2414905"/>
                </a:cubicBezTo>
                <a:cubicBezTo>
                  <a:pt x="3029077" y="2468017"/>
                  <a:pt x="2842136" y="2382005"/>
                  <a:pt x="2741176" y="2414905"/>
                </a:cubicBezTo>
                <a:cubicBezTo>
                  <a:pt x="2640216" y="2447805"/>
                  <a:pt x="2354658" y="2352006"/>
                  <a:pt x="2199814" y="2414905"/>
                </a:cubicBezTo>
                <a:cubicBezTo>
                  <a:pt x="2044970" y="2477804"/>
                  <a:pt x="1716531" y="2341671"/>
                  <a:pt x="1571834" y="2414905"/>
                </a:cubicBezTo>
                <a:cubicBezTo>
                  <a:pt x="1427137" y="2488139"/>
                  <a:pt x="1219671" y="2374853"/>
                  <a:pt x="1117090" y="2414905"/>
                </a:cubicBezTo>
                <a:cubicBezTo>
                  <a:pt x="1014509" y="2454957"/>
                  <a:pt x="717860" y="2346741"/>
                  <a:pt x="402492" y="2414905"/>
                </a:cubicBezTo>
                <a:cubicBezTo>
                  <a:pt x="199085" y="2438883"/>
                  <a:pt x="30307" y="2183031"/>
                  <a:pt x="0" y="2012413"/>
                </a:cubicBezTo>
                <a:cubicBezTo>
                  <a:pt x="-61294" y="1870583"/>
                  <a:pt x="59226" y="1635369"/>
                  <a:pt x="0" y="1443574"/>
                </a:cubicBezTo>
                <a:cubicBezTo>
                  <a:pt x="-59226" y="1251779"/>
                  <a:pt x="60053" y="1049010"/>
                  <a:pt x="0" y="874735"/>
                </a:cubicBezTo>
                <a:cubicBezTo>
                  <a:pt x="-60053" y="700460"/>
                  <a:pt x="14442" y="601959"/>
                  <a:pt x="0" y="402492"/>
                </a:cubicBezTo>
                <a:close/>
              </a:path>
            </a:pathLst>
          </a:custGeom>
          <a:solidFill>
            <a:srgbClr val="E1B3C8">
              <a:alpha val="45000"/>
            </a:srgbClr>
          </a:solidFill>
          <a:ln w="38100">
            <a:solidFill>
              <a:srgbClr val="B5306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969374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Gyenge téri-vizuális képességek</a:t>
            </a:r>
          </a:p>
          <a:p>
            <a:pPr lvl="1"/>
            <a:r>
              <a:rPr lang="hu-HU" dirty="0"/>
              <a:t>felismerhetetlen, össze nem kötött részek a rajzon</a:t>
            </a:r>
          </a:p>
          <a:p>
            <a:pPr lvl="1"/>
            <a:r>
              <a:rPr lang="hu-HU" dirty="0"/>
              <a:t>kézírás, játékkockával építés</a:t>
            </a:r>
          </a:p>
          <a:p>
            <a:r>
              <a:rPr lang="hu-HU" dirty="0"/>
              <a:t>Nagyon rossz térbeli </a:t>
            </a:r>
            <a:r>
              <a:rPr lang="hu-HU" dirty="0" err="1"/>
              <a:t>skillek</a:t>
            </a:r>
            <a:endParaRPr lang="hu-HU" dirty="0"/>
          </a:p>
        </p:txBody>
      </p:sp>
      <p:sp>
        <p:nvSpPr>
          <p:cNvPr id="19" name="Nyíl: lefelé mutató 18">
            <a:extLst>
              <a:ext uri="{FF2B5EF4-FFF2-40B4-BE49-F238E27FC236}">
                <a16:creationId xmlns:a16="http://schemas.microsoft.com/office/drawing/2014/main" id="{25A9A378-8EE5-45C4-1808-E9DE20143CDB}"/>
              </a:ext>
            </a:extLst>
          </p:cNvPr>
          <p:cNvSpPr/>
          <p:nvPr/>
        </p:nvSpPr>
        <p:spPr>
          <a:xfrm>
            <a:off x="8318500" y="3068320"/>
            <a:ext cx="863600" cy="812800"/>
          </a:xfrm>
          <a:custGeom>
            <a:avLst/>
            <a:gdLst>
              <a:gd name="connsiteX0" fmla="*/ 0 w 863600"/>
              <a:gd name="connsiteY0" fmla="*/ 406400 h 812800"/>
              <a:gd name="connsiteX1" fmla="*/ 215900 w 863600"/>
              <a:gd name="connsiteY1" fmla="*/ 406400 h 812800"/>
              <a:gd name="connsiteX2" fmla="*/ 215900 w 863600"/>
              <a:gd name="connsiteY2" fmla="*/ 0 h 812800"/>
              <a:gd name="connsiteX3" fmla="*/ 647700 w 863600"/>
              <a:gd name="connsiteY3" fmla="*/ 0 h 812800"/>
              <a:gd name="connsiteX4" fmla="*/ 647700 w 863600"/>
              <a:gd name="connsiteY4" fmla="*/ 406400 h 812800"/>
              <a:gd name="connsiteX5" fmla="*/ 863600 w 863600"/>
              <a:gd name="connsiteY5" fmla="*/ 406400 h 812800"/>
              <a:gd name="connsiteX6" fmla="*/ 431800 w 863600"/>
              <a:gd name="connsiteY6" fmla="*/ 812800 h 812800"/>
              <a:gd name="connsiteX7" fmla="*/ 0 w 863600"/>
              <a:gd name="connsiteY7" fmla="*/ 4064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00" h="812800" fill="none" extrusionOk="0">
                <a:moveTo>
                  <a:pt x="0" y="406400"/>
                </a:moveTo>
                <a:cubicBezTo>
                  <a:pt x="50521" y="404226"/>
                  <a:pt x="131888" y="412785"/>
                  <a:pt x="215900" y="406400"/>
                </a:cubicBezTo>
                <a:cubicBezTo>
                  <a:pt x="187069" y="219519"/>
                  <a:pt x="216848" y="112308"/>
                  <a:pt x="215900" y="0"/>
                </a:cubicBezTo>
                <a:cubicBezTo>
                  <a:pt x="352876" y="-84"/>
                  <a:pt x="461387" y="6383"/>
                  <a:pt x="647700" y="0"/>
                </a:cubicBezTo>
                <a:cubicBezTo>
                  <a:pt x="683505" y="198658"/>
                  <a:pt x="643163" y="278951"/>
                  <a:pt x="647700" y="406400"/>
                </a:cubicBezTo>
                <a:cubicBezTo>
                  <a:pt x="743301" y="398289"/>
                  <a:pt x="807927" y="431755"/>
                  <a:pt x="863600" y="406400"/>
                </a:cubicBezTo>
                <a:cubicBezTo>
                  <a:pt x="707444" y="579770"/>
                  <a:pt x="494493" y="680015"/>
                  <a:pt x="431800" y="812800"/>
                </a:cubicBezTo>
                <a:cubicBezTo>
                  <a:pt x="291204" y="728674"/>
                  <a:pt x="145035" y="502341"/>
                  <a:pt x="0" y="406400"/>
                </a:cubicBezTo>
                <a:close/>
              </a:path>
              <a:path w="863600" h="812800" stroke="0" extrusionOk="0">
                <a:moveTo>
                  <a:pt x="0" y="406400"/>
                </a:moveTo>
                <a:cubicBezTo>
                  <a:pt x="44314" y="387207"/>
                  <a:pt x="117595" y="409841"/>
                  <a:pt x="215900" y="406400"/>
                </a:cubicBezTo>
                <a:cubicBezTo>
                  <a:pt x="184201" y="255342"/>
                  <a:pt x="241877" y="143626"/>
                  <a:pt x="215900" y="0"/>
                </a:cubicBezTo>
                <a:cubicBezTo>
                  <a:pt x="391450" y="-13455"/>
                  <a:pt x="478789" y="43979"/>
                  <a:pt x="647700" y="0"/>
                </a:cubicBezTo>
                <a:cubicBezTo>
                  <a:pt x="674823" y="92262"/>
                  <a:pt x="645505" y="279504"/>
                  <a:pt x="647700" y="406400"/>
                </a:cubicBezTo>
                <a:cubicBezTo>
                  <a:pt x="718875" y="385998"/>
                  <a:pt x="810322" y="429056"/>
                  <a:pt x="863600" y="406400"/>
                </a:cubicBezTo>
                <a:cubicBezTo>
                  <a:pt x="770174" y="586123"/>
                  <a:pt x="531661" y="645121"/>
                  <a:pt x="431800" y="812800"/>
                </a:cubicBezTo>
                <a:cubicBezTo>
                  <a:pt x="282460" y="730777"/>
                  <a:pt x="150767" y="524403"/>
                  <a:pt x="0" y="406400"/>
                </a:cubicBezTo>
                <a:close/>
              </a:path>
            </a:pathLst>
          </a:custGeom>
          <a:solidFill>
            <a:srgbClr val="E1B3C8"/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997740343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Ábra 27" descr="Tű egyszínű kitöltéssel">
            <a:extLst>
              <a:ext uri="{FF2B5EF4-FFF2-40B4-BE49-F238E27FC236}">
                <a16:creationId xmlns:a16="http://schemas.microsoft.com/office/drawing/2014/main" id="{0D8251DE-4716-3752-BF61-51474E896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076" y="2712321"/>
            <a:ext cx="406400" cy="406400"/>
          </a:xfrm>
          <a:prstGeom prst="rect">
            <a:avLst/>
          </a:prstGeom>
        </p:spPr>
      </p:pic>
      <p:pic>
        <p:nvPicPr>
          <p:cNvPr id="30" name="Ábra 29" descr="Bal agyfélteke egyszínű kitöltéssel">
            <a:extLst>
              <a:ext uri="{FF2B5EF4-FFF2-40B4-BE49-F238E27FC236}">
                <a16:creationId xmlns:a16="http://schemas.microsoft.com/office/drawing/2014/main" id="{734DE244-8DDB-329B-F5A6-12BB60670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076" y="3695026"/>
            <a:ext cx="546179" cy="546179"/>
          </a:xfrm>
          <a:prstGeom prst="rect">
            <a:avLst/>
          </a:prstGeom>
        </p:spPr>
      </p:pic>
      <p:pic>
        <p:nvPicPr>
          <p:cNvPr id="32" name="Ábra 31" descr="csíra egyszínű kitöltéssel">
            <a:extLst>
              <a:ext uri="{FF2B5EF4-FFF2-40B4-BE49-F238E27FC236}">
                <a16:creationId xmlns:a16="http://schemas.microsoft.com/office/drawing/2014/main" id="{BB8D3607-5859-2DA6-7946-4D8BBF7DB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5546" y="1181001"/>
            <a:ext cx="603334" cy="603334"/>
          </a:xfrm>
          <a:prstGeom prst="rect">
            <a:avLst/>
          </a:prstGeom>
        </p:spPr>
      </p:pic>
      <p:pic>
        <p:nvPicPr>
          <p:cNvPr id="34" name="Ábra 33" descr="Útvonal (két tű között) egyszínű kitöltéssel">
            <a:extLst>
              <a:ext uri="{FF2B5EF4-FFF2-40B4-BE49-F238E27FC236}">
                <a16:creationId xmlns:a16="http://schemas.microsoft.com/office/drawing/2014/main" id="{505D69AF-DB91-7A90-CCD7-573C4D5C72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4874" y="4842296"/>
            <a:ext cx="671043" cy="6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0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6FDC0A9F-9631-50D9-674F-D3E0C3C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DCFE284-5144-EED2-A5C8-D3E4E6C1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3516" b="13984"/>
          <a:stretch/>
        </p:blipFill>
        <p:spPr>
          <a:xfrm>
            <a:off x="32081" y="0"/>
            <a:ext cx="12191980" cy="6857990"/>
          </a:xfrm>
          <a:prstGeom prst="rect">
            <a:avLst/>
          </a:prstGeom>
        </p:spPr>
      </p:pic>
      <p:sp>
        <p:nvSpPr>
          <p:cNvPr id="4" name="Tartalom helye 2">
            <a:extLst>
              <a:ext uri="{FF2B5EF4-FFF2-40B4-BE49-F238E27FC236}">
                <a16:creationId xmlns:a16="http://schemas.microsoft.com/office/drawing/2014/main" id="{CE8D198E-4C5A-016E-276B-62BA60FECCEF}"/>
              </a:ext>
            </a:extLst>
          </p:cNvPr>
          <p:cNvSpPr txBox="1">
            <a:spLocks/>
          </p:cNvSpPr>
          <p:nvPr/>
        </p:nvSpPr>
        <p:spPr>
          <a:xfrm>
            <a:off x="391856" y="1656511"/>
            <a:ext cx="5578366" cy="2871152"/>
          </a:xfrm>
          <a:custGeom>
            <a:avLst/>
            <a:gdLst>
              <a:gd name="connsiteX0" fmla="*/ 0 w 5578366"/>
              <a:gd name="connsiteY0" fmla="*/ 478535 h 2871152"/>
              <a:gd name="connsiteX1" fmla="*/ 478535 w 5578366"/>
              <a:gd name="connsiteY1" fmla="*/ 0 h 2871152"/>
              <a:gd name="connsiteX2" fmla="*/ 1056197 w 5578366"/>
              <a:gd name="connsiteY2" fmla="*/ 0 h 2871152"/>
              <a:gd name="connsiteX3" fmla="*/ 1495220 w 5578366"/>
              <a:gd name="connsiteY3" fmla="*/ 0 h 2871152"/>
              <a:gd name="connsiteX4" fmla="*/ 2119095 w 5578366"/>
              <a:gd name="connsiteY4" fmla="*/ 0 h 2871152"/>
              <a:gd name="connsiteX5" fmla="*/ 2604331 w 5578366"/>
              <a:gd name="connsiteY5" fmla="*/ 0 h 2871152"/>
              <a:gd name="connsiteX6" fmla="*/ 3043354 w 5578366"/>
              <a:gd name="connsiteY6" fmla="*/ 0 h 2871152"/>
              <a:gd name="connsiteX7" fmla="*/ 3528590 w 5578366"/>
              <a:gd name="connsiteY7" fmla="*/ 0 h 2871152"/>
              <a:gd name="connsiteX8" fmla="*/ 3967613 w 5578366"/>
              <a:gd name="connsiteY8" fmla="*/ 0 h 2871152"/>
              <a:gd name="connsiteX9" fmla="*/ 5099831 w 5578366"/>
              <a:gd name="connsiteY9" fmla="*/ 0 h 2871152"/>
              <a:gd name="connsiteX10" fmla="*/ 5578366 w 5578366"/>
              <a:gd name="connsiteY10" fmla="*/ 478535 h 2871152"/>
              <a:gd name="connsiteX11" fmla="*/ 5578366 w 5578366"/>
              <a:gd name="connsiteY11" fmla="*/ 976196 h 2871152"/>
              <a:gd name="connsiteX12" fmla="*/ 5578366 w 5578366"/>
              <a:gd name="connsiteY12" fmla="*/ 1473858 h 2871152"/>
              <a:gd name="connsiteX13" fmla="*/ 5578366 w 5578366"/>
              <a:gd name="connsiteY13" fmla="*/ 1971519 h 2871152"/>
              <a:gd name="connsiteX14" fmla="*/ 5578366 w 5578366"/>
              <a:gd name="connsiteY14" fmla="*/ 2392617 h 2871152"/>
              <a:gd name="connsiteX15" fmla="*/ 5099831 w 5578366"/>
              <a:gd name="connsiteY15" fmla="*/ 2871152 h 2871152"/>
              <a:gd name="connsiteX16" fmla="*/ 4614595 w 5578366"/>
              <a:gd name="connsiteY16" fmla="*/ 2871152 h 2871152"/>
              <a:gd name="connsiteX17" fmla="*/ 4129359 w 5578366"/>
              <a:gd name="connsiteY17" fmla="*/ 2871152 h 2871152"/>
              <a:gd name="connsiteX18" fmla="*/ 3551697 w 5578366"/>
              <a:gd name="connsiteY18" fmla="*/ 2871152 h 2871152"/>
              <a:gd name="connsiteX19" fmla="*/ 3066461 w 5578366"/>
              <a:gd name="connsiteY19" fmla="*/ 2871152 h 2871152"/>
              <a:gd name="connsiteX20" fmla="*/ 2581225 w 5578366"/>
              <a:gd name="connsiteY20" fmla="*/ 2871152 h 2871152"/>
              <a:gd name="connsiteX21" fmla="*/ 2142202 w 5578366"/>
              <a:gd name="connsiteY21" fmla="*/ 2871152 h 2871152"/>
              <a:gd name="connsiteX22" fmla="*/ 1610753 w 5578366"/>
              <a:gd name="connsiteY22" fmla="*/ 2871152 h 2871152"/>
              <a:gd name="connsiteX23" fmla="*/ 1079303 w 5578366"/>
              <a:gd name="connsiteY23" fmla="*/ 2871152 h 2871152"/>
              <a:gd name="connsiteX24" fmla="*/ 478535 w 5578366"/>
              <a:gd name="connsiteY24" fmla="*/ 2871152 h 2871152"/>
              <a:gd name="connsiteX25" fmla="*/ 0 w 5578366"/>
              <a:gd name="connsiteY25" fmla="*/ 2392617 h 2871152"/>
              <a:gd name="connsiteX26" fmla="*/ 0 w 5578366"/>
              <a:gd name="connsiteY26" fmla="*/ 1971519 h 2871152"/>
              <a:gd name="connsiteX27" fmla="*/ 0 w 5578366"/>
              <a:gd name="connsiteY27" fmla="*/ 1492998 h 2871152"/>
              <a:gd name="connsiteX28" fmla="*/ 0 w 5578366"/>
              <a:gd name="connsiteY28" fmla="*/ 976196 h 2871152"/>
              <a:gd name="connsiteX29" fmla="*/ 0 w 5578366"/>
              <a:gd name="connsiteY29" fmla="*/ 478535 h 28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8366" h="2871152" fill="none" extrusionOk="0">
                <a:moveTo>
                  <a:pt x="0" y="478535"/>
                </a:moveTo>
                <a:cubicBezTo>
                  <a:pt x="9311" y="291484"/>
                  <a:pt x="252767" y="-34263"/>
                  <a:pt x="478535" y="0"/>
                </a:cubicBezTo>
                <a:cubicBezTo>
                  <a:pt x="615328" y="-24055"/>
                  <a:pt x="921930" y="35784"/>
                  <a:pt x="1056197" y="0"/>
                </a:cubicBezTo>
                <a:cubicBezTo>
                  <a:pt x="1190464" y="-35784"/>
                  <a:pt x="1335275" y="52670"/>
                  <a:pt x="1495220" y="0"/>
                </a:cubicBezTo>
                <a:cubicBezTo>
                  <a:pt x="1655165" y="-52670"/>
                  <a:pt x="1918289" y="29529"/>
                  <a:pt x="2119095" y="0"/>
                </a:cubicBezTo>
                <a:cubicBezTo>
                  <a:pt x="2319901" y="-29529"/>
                  <a:pt x="2499447" y="12509"/>
                  <a:pt x="2604331" y="0"/>
                </a:cubicBezTo>
                <a:cubicBezTo>
                  <a:pt x="2709215" y="-12509"/>
                  <a:pt x="2845804" y="15128"/>
                  <a:pt x="3043354" y="0"/>
                </a:cubicBezTo>
                <a:cubicBezTo>
                  <a:pt x="3240904" y="-15128"/>
                  <a:pt x="3318647" y="51045"/>
                  <a:pt x="3528590" y="0"/>
                </a:cubicBezTo>
                <a:cubicBezTo>
                  <a:pt x="3738533" y="-51045"/>
                  <a:pt x="3857650" y="36335"/>
                  <a:pt x="3967613" y="0"/>
                </a:cubicBezTo>
                <a:cubicBezTo>
                  <a:pt x="4077576" y="-36335"/>
                  <a:pt x="4575548" y="105375"/>
                  <a:pt x="5099831" y="0"/>
                </a:cubicBezTo>
                <a:cubicBezTo>
                  <a:pt x="5352530" y="-23962"/>
                  <a:pt x="5616583" y="226876"/>
                  <a:pt x="5578366" y="478535"/>
                </a:cubicBezTo>
                <a:cubicBezTo>
                  <a:pt x="5632327" y="647489"/>
                  <a:pt x="5553656" y="865563"/>
                  <a:pt x="5578366" y="976196"/>
                </a:cubicBezTo>
                <a:cubicBezTo>
                  <a:pt x="5603076" y="1086829"/>
                  <a:pt x="5550038" y="1323060"/>
                  <a:pt x="5578366" y="1473858"/>
                </a:cubicBezTo>
                <a:cubicBezTo>
                  <a:pt x="5606694" y="1624656"/>
                  <a:pt x="5525448" y="1765119"/>
                  <a:pt x="5578366" y="1971519"/>
                </a:cubicBezTo>
                <a:cubicBezTo>
                  <a:pt x="5631284" y="2177919"/>
                  <a:pt x="5552471" y="2298288"/>
                  <a:pt x="5578366" y="2392617"/>
                </a:cubicBezTo>
                <a:cubicBezTo>
                  <a:pt x="5529512" y="2657743"/>
                  <a:pt x="5327103" y="2896478"/>
                  <a:pt x="5099831" y="2871152"/>
                </a:cubicBezTo>
                <a:cubicBezTo>
                  <a:pt x="4990947" y="2897795"/>
                  <a:pt x="4735719" y="2845437"/>
                  <a:pt x="4614595" y="2871152"/>
                </a:cubicBezTo>
                <a:cubicBezTo>
                  <a:pt x="4493471" y="2896867"/>
                  <a:pt x="4359007" y="2868826"/>
                  <a:pt x="4129359" y="2871152"/>
                </a:cubicBezTo>
                <a:cubicBezTo>
                  <a:pt x="3899711" y="2873478"/>
                  <a:pt x="3726114" y="2850639"/>
                  <a:pt x="3551697" y="2871152"/>
                </a:cubicBezTo>
                <a:cubicBezTo>
                  <a:pt x="3377280" y="2891665"/>
                  <a:pt x="3166755" y="2864342"/>
                  <a:pt x="3066461" y="2871152"/>
                </a:cubicBezTo>
                <a:cubicBezTo>
                  <a:pt x="2966167" y="2877962"/>
                  <a:pt x="2772808" y="2849877"/>
                  <a:pt x="2581225" y="2871152"/>
                </a:cubicBezTo>
                <a:cubicBezTo>
                  <a:pt x="2389642" y="2892427"/>
                  <a:pt x="2251217" y="2848788"/>
                  <a:pt x="2142202" y="2871152"/>
                </a:cubicBezTo>
                <a:cubicBezTo>
                  <a:pt x="2033187" y="2893516"/>
                  <a:pt x="1724397" y="2862553"/>
                  <a:pt x="1610753" y="2871152"/>
                </a:cubicBezTo>
                <a:cubicBezTo>
                  <a:pt x="1497109" y="2879751"/>
                  <a:pt x="1325880" y="2856409"/>
                  <a:pt x="1079303" y="2871152"/>
                </a:cubicBezTo>
                <a:cubicBezTo>
                  <a:pt x="832726" y="2885895"/>
                  <a:pt x="742856" y="2812279"/>
                  <a:pt x="478535" y="2871152"/>
                </a:cubicBezTo>
                <a:cubicBezTo>
                  <a:pt x="224701" y="2898491"/>
                  <a:pt x="-65122" y="2640502"/>
                  <a:pt x="0" y="2392617"/>
                </a:cubicBezTo>
                <a:cubicBezTo>
                  <a:pt x="-1729" y="2261595"/>
                  <a:pt x="1754" y="2122191"/>
                  <a:pt x="0" y="1971519"/>
                </a:cubicBezTo>
                <a:cubicBezTo>
                  <a:pt x="-1754" y="1820847"/>
                  <a:pt x="53794" y="1622080"/>
                  <a:pt x="0" y="1492998"/>
                </a:cubicBezTo>
                <a:cubicBezTo>
                  <a:pt x="-53794" y="1363916"/>
                  <a:pt x="20833" y="1132358"/>
                  <a:pt x="0" y="976196"/>
                </a:cubicBezTo>
                <a:cubicBezTo>
                  <a:pt x="-20833" y="820034"/>
                  <a:pt x="26103" y="704179"/>
                  <a:pt x="0" y="478535"/>
                </a:cubicBezTo>
                <a:close/>
              </a:path>
              <a:path w="5578366" h="2871152" stroke="0" extrusionOk="0">
                <a:moveTo>
                  <a:pt x="0" y="478535"/>
                </a:moveTo>
                <a:cubicBezTo>
                  <a:pt x="38008" y="200450"/>
                  <a:pt x="228814" y="18119"/>
                  <a:pt x="478535" y="0"/>
                </a:cubicBezTo>
                <a:cubicBezTo>
                  <a:pt x="601579" y="-30380"/>
                  <a:pt x="820279" y="54270"/>
                  <a:pt x="963771" y="0"/>
                </a:cubicBezTo>
                <a:cubicBezTo>
                  <a:pt x="1107263" y="-54270"/>
                  <a:pt x="1246527" y="22748"/>
                  <a:pt x="1402794" y="0"/>
                </a:cubicBezTo>
                <a:cubicBezTo>
                  <a:pt x="1559061" y="-22748"/>
                  <a:pt x="1889579" y="11856"/>
                  <a:pt x="2026669" y="0"/>
                </a:cubicBezTo>
                <a:cubicBezTo>
                  <a:pt x="2163760" y="-11856"/>
                  <a:pt x="2440000" y="41088"/>
                  <a:pt x="2650544" y="0"/>
                </a:cubicBezTo>
                <a:cubicBezTo>
                  <a:pt x="2861089" y="-41088"/>
                  <a:pt x="2987462" y="6580"/>
                  <a:pt x="3089567" y="0"/>
                </a:cubicBezTo>
                <a:cubicBezTo>
                  <a:pt x="3191672" y="-6580"/>
                  <a:pt x="3430969" y="78623"/>
                  <a:pt x="3759655" y="0"/>
                </a:cubicBezTo>
                <a:cubicBezTo>
                  <a:pt x="4088341" y="-78623"/>
                  <a:pt x="4070402" y="47703"/>
                  <a:pt x="4244891" y="0"/>
                </a:cubicBezTo>
                <a:cubicBezTo>
                  <a:pt x="4419380" y="-47703"/>
                  <a:pt x="4743514" y="15450"/>
                  <a:pt x="5099831" y="0"/>
                </a:cubicBezTo>
                <a:cubicBezTo>
                  <a:pt x="5394721" y="-36415"/>
                  <a:pt x="5570350" y="230240"/>
                  <a:pt x="5578366" y="478535"/>
                </a:cubicBezTo>
                <a:cubicBezTo>
                  <a:pt x="5631966" y="614442"/>
                  <a:pt x="5563240" y="738246"/>
                  <a:pt x="5578366" y="976196"/>
                </a:cubicBezTo>
                <a:cubicBezTo>
                  <a:pt x="5593492" y="1214146"/>
                  <a:pt x="5535029" y="1284393"/>
                  <a:pt x="5578366" y="1416435"/>
                </a:cubicBezTo>
                <a:cubicBezTo>
                  <a:pt x="5621703" y="1548477"/>
                  <a:pt x="5519195" y="1757652"/>
                  <a:pt x="5578366" y="1933237"/>
                </a:cubicBezTo>
                <a:cubicBezTo>
                  <a:pt x="5637537" y="2108822"/>
                  <a:pt x="5568654" y="2205601"/>
                  <a:pt x="5578366" y="2392617"/>
                </a:cubicBezTo>
                <a:cubicBezTo>
                  <a:pt x="5584850" y="2658902"/>
                  <a:pt x="5365120" y="2810590"/>
                  <a:pt x="5099831" y="2871152"/>
                </a:cubicBezTo>
                <a:cubicBezTo>
                  <a:pt x="4916741" y="2894890"/>
                  <a:pt x="4716126" y="2827911"/>
                  <a:pt x="4614595" y="2871152"/>
                </a:cubicBezTo>
                <a:cubicBezTo>
                  <a:pt x="4513064" y="2914393"/>
                  <a:pt x="4146218" y="2862518"/>
                  <a:pt x="3990720" y="2871152"/>
                </a:cubicBezTo>
                <a:cubicBezTo>
                  <a:pt x="3835223" y="2879786"/>
                  <a:pt x="3766059" y="2846166"/>
                  <a:pt x="3551697" y="2871152"/>
                </a:cubicBezTo>
                <a:cubicBezTo>
                  <a:pt x="3337335" y="2896138"/>
                  <a:pt x="3223095" y="2864791"/>
                  <a:pt x="3066461" y="2871152"/>
                </a:cubicBezTo>
                <a:cubicBezTo>
                  <a:pt x="2909827" y="2877513"/>
                  <a:pt x="2675988" y="2802574"/>
                  <a:pt x="2442586" y="2871152"/>
                </a:cubicBezTo>
                <a:cubicBezTo>
                  <a:pt x="2209185" y="2939730"/>
                  <a:pt x="2135995" y="2866752"/>
                  <a:pt x="1911137" y="2871152"/>
                </a:cubicBezTo>
                <a:cubicBezTo>
                  <a:pt x="1686279" y="2875552"/>
                  <a:pt x="1609815" y="2814215"/>
                  <a:pt x="1425901" y="2871152"/>
                </a:cubicBezTo>
                <a:cubicBezTo>
                  <a:pt x="1241987" y="2928089"/>
                  <a:pt x="775760" y="2800603"/>
                  <a:pt x="478535" y="2871152"/>
                </a:cubicBezTo>
                <a:cubicBezTo>
                  <a:pt x="176228" y="2825104"/>
                  <a:pt x="-28347" y="2669763"/>
                  <a:pt x="0" y="2392617"/>
                </a:cubicBezTo>
                <a:cubicBezTo>
                  <a:pt x="-53098" y="2269946"/>
                  <a:pt x="50852" y="2110588"/>
                  <a:pt x="0" y="1933237"/>
                </a:cubicBezTo>
                <a:cubicBezTo>
                  <a:pt x="-50852" y="1755886"/>
                  <a:pt x="35249" y="1623127"/>
                  <a:pt x="0" y="1416435"/>
                </a:cubicBezTo>
                <a:cubicBezTo>
                  <a:pt x="-35249" y="1209743"/>
                  <a:pt x="30928" y="1144955"/>
                  <a:pt x="0" y="995337"/>
                </a:cubicBezTo>
                <a:cubicBezTo>
                  <a:pt x="-30928" y="845719"/>
                  <a:pt x="17807" y="636359"/>
                  <a:pt x="0" y="478535"/>
                </a:cubicBezTo>
                <a:close/>
              </a:path>
            </a:pathLst>
          </a:custGeom>
          <a:solidFill>
            <a:srgbClr val="FBCC9F"/>
          </a:solidFill>
          <a:ln w="38100">
            <a:solidFill>
              <a:srgbClr val="EA7F1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040240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  <a:p>
            <a:r>
              <a:rPr lang="hu-HU" dirty="0" err="1"/>
              <a:t>Neurotranszmitter</a:t>
            </a:r>
            <a:r>
              <a:rPr lang="hu-HU" dirty="0"/>
              <a:t> </a:t>
            </a:r>
            <a:r>
              <a:rPr lang="hu-HU" dirty="0" err="1"/>
              <a:t>exocitózis</a:t>
            </a:r>
            <a:r>
              <a:rPr lang="hu-HU" dirty="0"/>
              <a:t> elmaradása</a:t>
            </a:r>
          </a:p>
          <a:p>
            <a:pPr lvl="1"/>
            <a:r>
              <a:rPr lang="hu-HU" dirty="0"/>
              <a:t>Diabetes mellitus</a:t>
            </a:r>
          </a:p>
          <a:p>
            <a:pPr lvl="1"/>
            <a:r>
              <a:rPr lang="hu-HU" dirty="0"/>
              <a:t>ASD – </a:t>
            </a:r>
            <a:r>
              <a:rPr lang="hu-HU" dirty="0" err="1"/>
              <a:t>duplikációnál</a:t>
            </a:r>
            <a:r>
              <a:rPr lang="hu-HU" dirty="0"/>
              <a:t> is</a:t>
            </a:r>
          </a:p>
          <a:p>
            <a:pPr lvl="1"/>
            <a:r>
              <a:rPr lang="hu-HU" dirty="0"/>
              <a:t>ADHD</a:t>
            </a:r>
          </a:p>
          <a:p>
            <a:pPr lvl="2"/>
            <a:r>
              <a:rPr lang="hu-HU" dirty="0"/>
              <a:t>rövid figyelem, könnyen disztraktálható</a:t>
            </a:r>
          </a:p>
          <a:p>
            <a:pPr lvl="2"/>
            <a:r>
              <a:rPr lang="hu-HU" dirty="0"/>
              <a:t>Kutatási szempont pl. </a:t>
            </a:r>
            <a:r>
              <a:rPr lang="hu-HU" dirty="0" err="1"/>
              <a:t>fMRI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DB85D97-8495-7E8F-7537-0E3EAC25B782}"/>
              </a:ext>
            </a:extLst>
          </p:cNvPr>
          <p:cNvSpPr txBox="1"/>
          <p:nvPr/>
        </p:nvSpPr>
        <p:spPr>
          <a:xfrm>
            <a:off x="2448688" y="1656511"/>
            <a:ext cx="15677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sz="3600" b="1" dirty="0">
                <a:ln/>
                <a:solidFill>
                  <a:srgbClr val="EA7F1A"/>
                </a:solidFill>
              </a:rPr>
              <a:t>STX1A</a:t>
            </a:r>
            <a:endParaRPr lang="hu-HU" b="1" dirty="0">
              <a:ln/>
              <a:solidFill>
                <a:srgbClr val="EA7F1A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0B1726-A577-41A9-765B-C6A7F8F2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60" y="534670"/>
            <a:ext cx="5654038" cy="2185036"/>
          </a:xfrm>
          <a:custGeom>
            <a:avLst/>
            <a:gdLst>
              <a:gd name="connsiteX0" fmla="*/ 0 w 5654038"/>
              <a:gd name="connsiteY0" fmla="*/ 364180 h 2185036"/>
              <a:gd name="connsiteX1" fmla="*/ 364180 w 5654038"/>
              <a:gd name="connsiteY1" fmla="*/ 0 h 2185036"/>
              <a:gd name="connsiteX2" fmla="*/ 812964 w 5654038"/>
              <a:gd name="connsiteY2" fmla="*/ 0 h 2185036"/>
              <a:gd name="connsiteX3" fmla="*/ 1409518 w 5654038"/>
              <a:gd name="connsiteY3" fmla="*/ 0 h 2185036"/>
              <a:gd name="connsiteX4" fmla="*/ 1809046 w 5654038"/>
              <a:gd name="connsiteY4" fmla="*/ 0 h 2185036"/>
              <a:gd name="connsiteX5" fmla="*/ 2208573 w 5654038"/>
              <a:gd name="connsiteY5" fmla="*/ 0 h 2185036"/>
              <a:gd name="connsiteX6" fmla="*/ 2805127 w 5654038"/>
              <a:gd name="connsiteY6" fmla="*/ 0 h 2185036"/>
              <a:gd name="connsiteX7" fmla="*/ 3401681 w 5654038"/>
              <a:gd name="connsiteY7" fmla="*/ 0 h 2185036"/>
              <a:gd name="connsiteX8" fmla="*/ 3801209 w 5654038"/>
              <a:gd name="connsiteY8" fmla="*/ 0 h 2185036"/>
              <a:gd name="connsiteX9" fmla="*/ 4397763 w 5654038"/>
              <a:gd name="connsiteY9" fmla="*/ 0 h 2185036"/>
              <a:gd name="connsiteX10" fmla="*/ 4797290 w 5654038"/>
              <a:gd name="connsiteY10" fmla="*/ 0 h 2185036"/>
              <a:gd name="connsiteX11" fmla="*/ 5289858 w 5654038"/>
              <a:gd name="connsiteY11" fmla="*/ 0 h 2185036"/>
              <a:gd name="connsiteX12" fmla="*/ 5654038 w 5654038"/>
              <a:gd name="connsiteY12" fmla="*/ 364180 h 2185036"/>
              <a:gd name="connsiteX13" fmla="*/ 5654038 w 5654038"/>
              <a:gd name="connsiteY13" fmla="*/ 835172 h 2185036"/>
              <a:gd name="connsiteX14" fmla="*/ 5654038 w 5654038"/>
              <a:gd name="connsiteY14" fmla="*/ 1306164 h 2185036"/>
              <a:gd name="connsiteX15" fmla="*/ 5654038 w 5654038"/>
              <a:gd name="connsiteY15" fmla="*/ 1820856 h 2185036"/>
              <a:gd name="connsiteX16" fmla="*/ 5289858 w 5654038"/>
              <a:gd name="connsiteY16" fmla="*/ 2185036 h 2185036"/>
              <a:gd name="connsiteX17" fmla="*/ 4742560 w 5654038"/>
              <a:gd name="connsiteY17" fmla="*/ 2185036 h 2185036"/>
              <a:gd name="connsiteX18" fmla="*/ 4146006 w 5654038"/>
              <a:gd name="connsiteY18" fmla="*/ 2185036 h 2185036"/>
              <a:gd name="connsiteX19" fmla="*/ 3647965 w 5654038"/>
              <a:gd name="connsiteY19" fmla="*/ 2185036 h 2185036"/>
              <a:gd name="connsiteX20" fmla="*/ 3199181 w 5654038"/>
              <a:gd name="connsiteY20" fmla="*/ 2185036 h 2185036"/>
              <a:gd name="connsiteX21" fmla="*/ 2651884 w 5654038"/>
              <a:gd name="connsiteY21" fmla="*/ 2185036 h 2185036"/>
              <a:gd name="connsiteX22" fmla="*/ 2203100 w 5654038"/>
              <a:gd name="connsiteY22" fmla="*/ 2185036 h 2185036"/>
              <a:gd name="connsiteX23" fmla="*/ 1655802 w 5654038"/>
              <a:gd name="connsiteY23" fmla="*/ 2185036 h 2185036"/>
              <a:gd name="connsiteX24" fmla="*/ 1157761 w 5654038"/>
              <a:gd name="connsiteY24" fmla="*/ 2185036 h 2185036"/>
              <a:gd name="connsiteX25" fmla="*/ 364180 w 5654038"/>
              <a:gd name="connsiteY25" fmla="*/ 2185036 h 2185036"/>
              <a:gd name="connsiteX26" fmla="*/ 0 w 5654038"/>
              <a:gd name="connsiteY26" fmla="*/ 1820856 h 2185036"/>
              <a:gd name="connsiteX27" fmla="*/ 0 w 5654038"/>
              <a:gd name="connsiteY27" fmla="*/ 1364431 h 2185036"/>
              <a:gd name="connsiteX28" fmla="*/ 0 w 5654038"/>
              <a:gd name="connsiteY28" fmla="*/ 922572 h 2185036"/>
              <a:gd name="connsiteX29" fmla="*/ 0 w 5654038"/>
              <a:gd name="connsiteY29" fmla="*/ 364180 h 218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54038" h="2185036" fill="none" extrusionOk="0">
                <a:moveTo>
                  <a:pt x="0" y="364180"/>
                </a:moveTo>
                <a:cubicBezTo>
                  <a:pt x="54697" y="156255"/>
                  <a:pt x="110452" y="-20732"/>
                  <a:pt x="364180" y="0"/>
                </a:cubicBezTo>
                <a:cubicBezTo>
                  <a:pt x="466816" y="-5218"/>
                  <a:pt x="715595" y="25444"/>
                  <a:pt x="812964" y="0"/>
                </a:cubicBezTo>
                <a:cubicBezTo>
                  <a:pt x="910333" y="-25444"/>
                  <a:pt x="1266265" y="70449"/>
                  <a:pt x="1409518" y="0"/>
                </a:cubicBezTo>
                <a:cubicBezTo>
                  <a:pt x="1552771" y="-70449"/>
                  <a:pt x="1641155" y="47325"/>
                  <a:pt x="1809046" y="0"/>
                </a:cubicBezTo>
                <a:cubicBezTo>
                  <a:pt x="1976937" y="-47325"/>
                  <a:pt x="2098310" y="1670"/>
                  <a:pt x="2208573" y="0"/>
                </a:cubicBezTo>
                <a:cubicBezTo>
                  <a:pt x="2318836" y="-1670"/>
                  <a:pt x="2638558" y="62944"/>
                  <a:pt x="2805127" y="0"/>
                </a:cubicBezTo>
                <a:cubicBezTo>
                  <a:pt x="2971696" y="-62944"/>
                  <a:pt x="3180003" y="57306"/>
                  <a:pt x="3401681" y="0"/>
                </a:cubicBezTo>
                <a:cubicBezTo>
                  <a:pt x="3623359" y="-57306"/>
                  <a:pt x="3640085" y="45728"/>
                  <a:pt x="3801209" y="0"/>
                </a:cubicBezTo>
                <a:cubicBezTo>
                  <a:pt x="3962333" y="-45728"/>
                  <a:pt x="4273894" y="66707"/>
                  <a:pt x="4397763" y="0"/>
                </a:cubicBezTo>
                <a:cubicBezTo>
                  <a:pt x="4521632" y="-66707"/>
                  <a:pt x="4617023" y="5071"/>
                  <a:pt x="4797290" y="0"/>
                </a:cubicBezTo>
                <a:cubicBezTo>
                  <a:pt x="4977557" y="-5071"/>
                  <a:pt x="5054853" y="4464"/>
                  <a:pt x="5289858" y="0"/>
                </a:cubicBezTo>
                <a:cubicBezTo>
                  <a:pt x="5490905" y="-10229"/>
                  <a:pt x="5645250" y="131721"/>
                  <a:pt x="5654038" y="364180"/>
                </a:cubicBezTo>
                <a:cubicBezTo>
                  <a:pt x="5654711" y="511644"/>
                  <a:pt x="5647978" y="608023"/>
                  <a:pt x="5654038" y="835172"/>
                </a:cubicBezTo>
                <a:cubicBezTo>
                  <a:pt x="5660098" y="1062321"/>
                  <a:pt x="5630828" y="1136803"/>
                  <a:pt x="5654038" y="1306164"/>
                </a:cubicBezTo>
                <a:cubicBezTo>
                  <a:pt x="5677248" y="1475525"/>
                  <a:pt x="5615989" y="1710409"/>
                  <a:pt x="5654038" y="1820856"/>
                </a:cubicBezTo>
                <a:cubicBezTo>
                  <a:pt x="5625587" y="2029920"/>
                  <a:pt x="5501805" y="2173013"/>
                  <a:pt x="5289858" y="2185036"/>
                </a:cubicBezTo>
                <a:cubicBezTo>
                  <a:pt x="5041553" y="2240248"/>
                  <a:pt x="4919982" y="2130750"/>
                  <a:pt x="4742560" y="2185036"/>
                </a:cubicBezTo>
                <a:cubicBezTo>
                  <a:pt x="4565138" y="2239322"/>
                  <a:pt x="4286750" y="2146522"/>
                  <a:pt x="4146006" y="2185036"/>
                </a:cubicBezTo>
                <a:cubicBezTo>
                  <a:pt x="4005262" y="2223550"/>
                  <a:pt x="3749034" y="2133675"/>
                  <a:pt x="3647965" y="2185036"/>
                </a:cubicBezTo>
                <a:cubicBezTo>
                  <a:pt x="3546896" y="2236397"/>
                  <a:pt x="3386261" y="2136471"/>
                  <a:pt x="3199181" y="2185036"/>
                </a:cubicBezTo>
                <a:cubicBezTo>
                  <a:pt x="3012101" y="2233601"/>
                  <a:pt x="2886660" y="2181230"/>
                  <a:pt x="2651884" y="2185036"/>
                </a:cubicBezTo>
                <a:cubicBezTo>
                  <a:pt x="2417108" y="2188842"/>
                  <a:pt x="2389080" y="2161638"/>
                  <a:pt x="2203100" y="2185036"/>
                </a:cubicBezTo>
                <a:cubicBezTo>
                  <a:pt x="2017120" y="2208434"/>
                  <a:pt x="1766856" y="2155624"/>
                  <a:pt x="1655802" y="2185036"/>
                </a:cubicBezTo>
                <a:cubicBezTo>
                  <a:pt x="1544748" y="2214448"/>
                  <a:pt x="1344645" y="2161380"/>
                  <a:pt x="1157761" y="2185036"/>
                </a:cubicBezTo>
                <a:cubicBezTo>
                  <a:pt x="970877" y="2208692"/>
                  <a:pt x="564843" y="2178327"/>
                  <a:pt x="364180" y="2185036"/>
                </a:cubicBezTo>
                <a:cubicBezTo>
                  <a:pt x="215436" y="2179982"/>
                  <a:pt x="-39643" y="2011381"/>
                  <a:pt x="0" y="1820856"/>
                </a:cubicBezTo>
                <a:cubicBezTo>
                  <a:pt x="-24774" y="1696706"/>
                  <a:pt x="33293" y="1538900"/>
                  <a:pt x="0" y="1364431"/>
                </a:cubicBezTo>
                <a:cubicBezTo>
                  <a:pt x="-33293" y="1189962"/>
                  <a:pt x="34247" y="1015907"/>
                  <a:pt x="0" y="922572"/>
                </a:cubicBezTo>
                <a:cubicBezTo>
                  <a:pt x="-34247" y="829237"/>
                  <a:pt x="19687" y="614583"/>
                  <a:pt x="0" y="364180"/>
                </a:cubicBezTo>
                <a:close/>
              </a:path>
              <a:path w="5654038" h="2185036" stroke="0" extrusionOk="0">
                <a:moveTo>
                  <a:pt x="0" y="364180"/>
                </a:moveTo>
                <a:cubicBezTo>
                  <a:pt x="15702" y="184367"/>
                  <a:pt x="183179" y="23404"/>
                  <a:pt x="364180" y="0"/>
                </a:cubicBezTo>
                <a:cubicBezTo>
                  <a:pt x="554067" y="-33194"/>
                  <a:pt x="568237" y="16494"/>
                  <a:pt x="763707" y="0"/>
                </a:cubicBezTo>
                <a:cubicBezTo>
                  <a:pt x="959177" y="-16494"/>
                  <a:pt x="1202345" y="75418"/>
                  <a:pt x="1409518" y="0"/>
                </a:cubicBezTo>
                <a:cubicBezTo>
                  <a:pt x="1616691" y="-75418"/>
                  <a:pt x="1642893" y="19403"/>
                  <a:pt x="1809046" y="0"/>
                </a:cubicBezTo>
                <a:cubicBezTo>
                  <a:pt x="1975199" y="-19403"/>
                  <a:pt x="2272806" y="4769"/>
                  <a:pt x="2405600" y="0"/>
                </a:cubicBezTo>
                <a:cubicBezTo>
                  <a:pt x="2538394" y="-4769"/>
                  <a:pt x="2718715" y="6224"/>
                  <a:pt x="3002154" y="0"/>
                </a:cubicBezTo>
                <a:cubicBezTo>
                  <a:pt x="3285593" y="-6224"/>
                  <a:pt x="3278067" y="43375"/>
                  <a:pt x="3500195" y="0"/>
                </a:cubicBezTo>
                <a:cubicBezTo>
                  <a:pt x="3722323" y="-43375"/>
                  <a:pt x="3738145" y="16036"/>
                  <a:pt x="3948979" y="0"/>
                </a:cubicBezTo>
                <a:cubicBezTo>
                  <a:pt x="4159813" y="-16036"/>
                  <a:pt x="4281191" y="36891"/>
                  <a:pt x="4447020" y="0"/>
                </a:cubicBezTo>
                <a:cubicBezTo>
                  <a:pt x="4612849" y="-36891"/>
                  <a:pt x="5079036" y="82199"/>
                  <a:pt x="5289858" y="0"/>
                </a:cubicBezTo>
                <a:cubicBezTo>
                  <a:pt x="5469627" y="32749"/>
                  <a:pt x="5684428" y="192492"/>
                  <a:pt x="5654038" y="364180"/>
                </a:cubicBezTo>
                <a:cubicBezTo>
                  <a:pt x="5675769" y="545792"/>
                  <a:pt x="5602701" y="699691"/>
                  <a:pt x="5654038" y="849739"/>
                </a:cubicBezTo>
                <a:cubicBezTo>
                  <a:pt x="5705375" y="999787"/>
                  <a:pt x="5646587" y="1199268"/>
                  <a:pt x="5654038" y="1349864"/>
                </a:cubicBezTo>
                <a:cubicBezTo>
                  <a:pt x="5661489" y="1500461"/>
                  <a:pt x="5649559" y="1719806"/>
                  <a:pt x="5654038" y="1820856"/>
                </a:cubicBezTo>
                <a:cubicBezTo>
                  <a:pt x="5636492" y="1969798"/>
                  <a:pt x="5520418" y="2141877"/>
                  <a:pt x="5289858" y="2185036"/>
                </a:cubicBezTo>
                <a:cubicBezTo>
                  <a:pt x="5119076" y="2186616"/>
                  <a:pt x="5024842" y="2181434"/>
                  <a:pt x="4791817" y="2185036"/>
                </a:cubicBezTo>
                <a:cubicBezTo>
                  <a:pt x="4558792" y="2188638"/>
                  <a:pt x="4569213" y="2171819"/>
                  <a:pt x="4392290" y="2185036"/>
                </a:cubicBezTo>
                <a:cubicBezTo>
                  <a:pt x="4215367" y="2198253"/>
                  <a:pt x="3994217" y="2149810"/>
                  <a:pt x="3894249" y="2185036"/>
                </a:cubicBezTo>
                <a:cubicBezTo>
                  <a:pt x="3794281" y="2220262"/>
                  <a:pt x="3594778" y="2152074"/>
                  <a:pt x="3445465" y="2185036"/>
                </a:cubicBezTo>
                <a:cubicBezTo>
                  <a:pt x="3296152" y="2217998"/>
                  <a:pt x="3095350" y="2135173"/>
                  <a:pt x="2947424" y="2185036"/>
                </a:cubicBezTo>
                <a:cubicBezTo>
                  <a:pt x="2799498" y="2234899"/>
                  <a:pt x="2444979" y="2114724"/>
                  <a:pt x="2301613" y="2185036"/>
                </a:cubicBezTo>
                <a:cubicBezTo>
                  <a:pt x="2158247" y="2255348"/>
                  <a:pt x="2017131" y="2162842"/>
                  <a:pt x="1803573" y="2185036"/>
                </a:cubicBezTo>
                <a:cubicBezTo>
                  <a:pt x="1590015" y="2207230"/>
                  <a:pt x="1409477" y="2177865"/>
                  <a:pt x="1256275" y="2185036"/>
                </a:cubicBezTo>
                <a:cubicBezTo>
                  <a:pt x="1103073" y="2192207"/>
                  <a:pt x="976414" y="2138793"/>
                  <a:pt x="856748" y="2185036"/>
                </a:cubicBezTo>
                <a:cubicBezTo>
                  <a:pt x="737082" y="2231279"/>
                  <a:pt x="507001" y="2143206"/>
                  <a:pt x="364180" y="2185036"/>
                </a:cubicBezTo>
                <a:cubicBezTo>
                  <a:pt x="177065" y="2237580"/>
                  <a:pt x="5595" y="1990114"/>
                  <a:pt x="0" y="1820856"/>
                </a:cubicBezTo>
                <a:cubicBezTo>
                  <a:pt x="-11124" y="1639319"/>
                  <a:pt x="35301" y="1510522"/>
                  <a:pt x="0" y="1349864"/>
                </a:cubicBezTo>
                <a:cubicBezTo>
                  <a:pt x="-35301" y="1189206"/>
                  <a:pt x="52845" y="1037431"/>
                  <a:pt x="0" y="908006"/>
                </a:cubicBezTo>
                <a:cubicBezTo>
                  <a:pt x="-52845" y="778581"/>
                  <a:pt x="42658" y="598917"/>
                  <a:pt x="0" y="364180"/>
                </a:cubicBezTo>
                <a:close/>
              </a:path>
            </a:pathLst>
          </a:custGeom>
          <a:solidFill>
            <a:srgbClr val="E1B3C8"/>
          </a:solidFill>
          <a:ln w="38100">
            <a:solidFill>
              <a:srgbClr val="B5306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003598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 fontScale="70000" lnSpcReduction="20000"/>
          </a:bodyPr>
          <a:lstStyle/>
          <a:p>
            <a:endParaRPr lang="hu-HU" dirty="0"/>
          </a:p>
          <a:p>
            <a:r>
              <a:rPr lang="hu-HU" dirty="0"/>
              <a:t>Aktin polimerizáció</a:t>
            </a:r>
          </a:p>
          <a:p>
            <a:pPr lvl="1"/>
            <a:r>
              <a:rPr lang="hu-HU" dirty="0"/>
              <a:t>Sejtszerkezeti rendellenességek</a:t>
            </a:r>
          </a:p>
          <a:p>
            <a:pPr lvl="2"/>
            <a:r>
              <a:rPr lang="hu-HU" dirty="0" err="1"/>
              <a:t>Térfogatbeli</a:t>
            </a:r>
            <a:r>
              <a:rPr lang="hu-HU" dirty="0"/>
              <a:t> csökkenés a szürkeállományban</a:t>
            </a:r>
          </a:p>
          <a:p>
            <a:pPr lvl="1"/>
            <a:r>
              <a:rPr lang="hu-HU" dirty="0"/>
              <a:t>Funkcionális deficit a </a:t>
            </a:r>
            <a:r>
              <a:rPr lang="hu-HU" dirty="0" err="1"/>
              <a:t>dorzális</a:t>
            </a:r>
            <a:r>
              <a:rPr lang="hu-HU" dirty="0"/>
              <a:t> útban</a:t>
            </a:r>
          </a:p>
          <a:p>
            <a:pPr lvl="1"/>
            <a:r>
              <a:rPr lang="hu-HU" dirty="0"/>
              <a:t>Téri-vizuális rendszer </a:t>
            </a:r>
            <a:r>
              <a:rPr lang="hu-HU" dirty="0" err="1"/>
              <a:t>rendell</a:t>
            </a:r>
            <a:r>
              <a:rPr lang="hu-HU" dirty="0"/>
              <a:t>.</a:t>
            </a:r>
          </a:p>
          <a:p>
            <a:pPr lvl="1"/>
            <a:r>
              <a:rPr lang="hu-HU" dirty="0"/>
              <a:t>LTM</a:t>
            </a:r>
          </a:p>
        </p:txBody>
      </p:sp>
      <p:sp>
        <p:nvSpPr>
          <p:cNvPr id="17" name="Tartalom helye 2">
            <a:extLst>
              <a:ext uri="{FF2B5EF4-FFF2-40B4-BE49-F238E27FC236}">
                <a16:creationId xmlns:a16="http://schemas.microsoft.com/office/drawing/2014/main" id="{971C4575-3EFC-AF57-8670-1379BE8CFA0C}"/>
              </a:ext>
            </a:extLst>
          </p:cNvPr>
          <p:cNvSpPr txBox="1">
            <a:spLocks/>
          </p:cNvSpPr>
          <p:nvPr/>
        </p:nvSpPr>
        <p:spPr>
          <a:xfrm>
            <a:off x="6223000" y="4094480"/>
            <a:ext cx="5135880" cy="2414905"/>
          </a:xfrm>
          <a:custGeom>
            <a:avLst/>
            <a:gdLst>
              <a:gd name="connsiteX0" fmla="*/ 0 w 5135880"/>
              <a:gd name="connsiteY0" fmla="*/ 402492 h 2414905"/>
              <a:gd name="connsiteX1" fmla="*/ 402492 w 5135880"/>
              <a:gd name="connsiteY1" fmla="*/ 0 h 2414905"/>
              <a:gd name="connsiteX2" fmla="*/ 900545 w 5135880"/>
              <a:gd name="connsiteY2" fmla="*/ 0 h 2414905"/>
              <a:gd name="connsiteX3" fmla="*/ 1355289 w 5135880"/>
              <a:gd name="connsiteY3" fmla="*/ 0 h 2414905"/>
              <a:gd name="connsiteX4" fmla="*/ 1939960 w 5135880"/>
              <a:gd name="connsiteY4" fmla="*/ 0 h 2414905"/>
              <a:gd name="connsiteX5" fmla="*/ 2351395 w 5135880"/>
              <a:gd name="connsiteY5" fmla="*/ 0 h 2414905"/>
              <a:gd name="connsiteX6" fmla="*/ 2762830 w 5135880"/>
              <a:gd name="connsiteY6" fmla="*/ 0 h 2414905"/>
              <a:gd name="connsiteX7" fmla="*/ 3390810 w 5135880"/>
              <a:gd name="connsiteY7" fmla="*/ 0 h 2414905"/>
              <a:gd name="connsiteX8" fmla="*/ 3845554 w 5135880"/>
              <a:gd name="connsiteY8" fmla="*/ 0 h 2414905"/>
              <a:gd name="connsiteX9" fmla="*/ 4733388 w 5135880"/>
              <a:gd name="connsiteY9" fmla="*/ 0 h 2414905"/>
              <a:gd name="connsiteX10" fmla="*/ 5135880 w 5135880"/>
              <a:gd name="connsiteY10" fmla="*/ 402492 h 2414905"/>
              <a:gd name="connsiteX11" fmla="*/ 5135880 w 5135880"/>
              <a:gd name="connsiteY11" fmla="*/ 923033 h 2414905"/>
              <a:gd name="connsiteX12" fmla="*/ 5135880 w 5135880"/>
              <a:gd name="connsiteY12" fmla="*/ 1475773 h 2414905"/>
              <a:gd name="connsiteX13" fmla="*/ 5135880 w 5135880"/>
              <a:gd name="connsiteY13" fmla="*/ 2012413 h 2414905"/>
              <a:gd name="connsiteX14" fmla="*/ 4733388 w 5135880"/>
              <a:gd name="connsiteY14" fmla="*/ 2414905 h 2414905"/>
              <a:gd name="connsiteX15" fmla="*/ 4278644 w 5135880"/>
              <a:gd name="connsiteY15" fmla="*/ 2414905 h 2414905"/>
              <a:gd name="connsiteX16" fmla="*/ 3650664 w 5135880"/>
              <a:gd name="connsiteY16" fmla="*/ 2414905 h 2414905"/>
              <a:gd name="connsiteX17" fmla="*/ 3152611 w 5135880"/>
              <a:gd name="connsiteY17" fmla="*/ 2414905 h 2414905"/>
              <a:gd name="connsiteX18" fmla="*/ 2741176 w 5135880"/>
              <a:gd name="connsiteY18" fmla="*/ 2414905 h 2414905"/>
              <a:gd name="connsiteX19" fmla="*/ 2199814 w 5135880"/>
              <a:gd name="connsiteY19" fmla="*/ 2414905 h 2414905"/>
              <a:gd name="connsiteX20" fmla="*/ 1701761 w 5135880"/>
              <a:gd name="connsiteY20" fmla="*/ 2414905 h 2414905"/>
              <a:gd name="connsiteX21" fmla="*/ 1117090 w 5135880"/>
              <a:gd name="connsiteY21" fmla="*/ 2414905 h 2414905"/>
              <a:gd name="connsiteX22" fmla="*/ 402492 w 5135880"/>
              <a:gd name="connsiteY22" fmla="*/ 2414905 h 2414905"/>
              <a:gd name="connsiteX23" fmla="*/ 0 w 5135880"/>
              <a:gd name="connsiteY23" fmla="*/ 2012413 h 2414905"/>
              <a:gd name="connsiteX24" fmla="*/ 0 w 5135880"/>
              <a:gd name="connsiteY24" fmla="*/ 1524070 h 2414905"/>
              <a:gd name="connsiteX25" fmla="*/ 0 w 5135880"/>
              <a:gd name="connsiteY25" fmla="*/ 1019628 h 2414905"/>
              <a:gd name="connsiteX26" fmla="*/ 0 w 5135880"/>
              <a:gd name="connsiteY26" fmla="*/ 402492 h 241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35880" h="2414905" fill="none" extrusionOk="0">
                <a:moveTo>
                  <a:pt x="0" y="402492"/>
                </a:moveTo>
                <a:cubicBezTo>
                  <a:pt x="-18417" y="156649"/>
                  <a:pt x="198753" y="-5898"/>
                  <a:pt x="402492" y="0"/>
                </a:cubicBezTo>
                <a:cubicBezTo>
                  <a:pt x="548382" y="-37239"/>
                  <a:pt x="771409" y="38721"/>
                  <a:pt x="900545" y="0"/>
                </a:cubicBezTo>
                <a:cubicBezTo>
                  <a:pt x="1029681" y="-38721"/>
                  <a:pt x="1198773" y="36324"/>
                  <a:pt x="1355289" y="0"/>
                </a:cubicBezTo>
                <a:cubicBezTo>
                  <a:pt x="1511805" y="-36324"/>
                  <a:pt x="1726423" y="40099"/>
                  <a:pt x="1939960" y="0"/>
                </a:cubicBezTo>
                <a:cubicBezTo>
                  <a:pt x="2153497" y="-40099"/>
                  <a:pt x="2154091" y="6697"/>
                  <a:pt x="2351395" y="0"/>
                </a:cubicBezTo>
                <a:cubicBezTo>
                  <a:pt x="2548700" y="-6697"/>
                  <a:pt x="2557287" y="20442"/>
                  <a:pt x="2762830" y="0"/>
                </a:cubicBezTo>
                <a:cubicBezTo>
                  <a:pt x="2968373" y="-20442"/>
                  <a:pt x="3252909" y="15646"/>
                  <a:pt x="3390810" y="0"/>
                </a:cubicBezTo>
                <a:cubicBezTo>
                  <a:pt x="3528711" y="-15646"/>
                  <a:pt x="3714540" y="25818"/>
                  <a:pt x="3845554" y="0"/>
                </a:cubicBezTo>
                <a:cubicBezTo>
                  <a:pt x="3976568" y="-25818"/>
                  <a:pt x="4480866" y="54849"/>
                  <a:pt x="4733388" y="0"/>
                </a:cubicBezTo>
                <a:cubicBezTo>
                  <a:pt x="4966156" y="18372"/>
                  <a:pt x="5138364" y="175345"/>
                  <a:pt x="5135880" y="402492"/>
                </a:cubicBezTo>
                <a:cubicBezTo>
                  <a:pt x="5180375" y="616192"/>
                  <a:pt x="5113127" y="696429"/>
                  <a:pt x="5135880" y="923033"/>
                </a:cubicBezTo>
                <a:cubicBezTo>
                  <a:pt x="5158633" y="1149637"/>
                  <a:pt x="5120050" y="1342943"/>
                  <a:pt x="5135880" y="1475773"/>
                </a:cubicBezTo>
                <a:cubicBezTo>
                  <a:pt x="5151710" y="1608603"/>
                  <a:pt x="5124825" y="1762058"/>
                  <a:pt x="5135880" y="2012413"/>
                </a:cubicBezTo>
                <a:cubicBezTo>
                  <a:pt x="5076662" y="2210898"/>
                  <a:pt x="4962897" y="2428006"/>
                  <a:pt x="4733388" y="2414905"/>
                </a:cubicBezTo>
                <a:cubicBezTo>
                  <a:pt x="4623739" y="2431528"/>
                  <a:pt x="4392172" y="2363712"/>
                  <a:pt x="4278644" y="2414905"/>
                </a:cubicBezTo>
                <a:cubicBezTo>
                  <a:pt x="4165116" y="2466098"/>
                  <a:pt x="3849949" y="2364739"/>
                  <a:pt x="3650664" y="2414905"/>
                </a:cubicBezTo>
                <a:cubicBezTo>
                  <a:pt x="3451379" y="2465071"/>
                  <a:pt x="3254942" y="2377644"/>
                  <a:pt x="3152611" y="2414905"/>
                </a:cubicBezTo>
                <a:cubicBezTo>
                  <a:pt x="3050280" y="2452166"/>
                  <a:pt x="2873857" y="2374380"/>
                  <a:pt x="2741176" y="2414905"/>
                </a:cubicBezTo>
                <a:cubicBezTo>
                  <a:pt x="2608495" y="2455430"/>
                  <a:pt x="2331836" y="2384927"/>
                  <a:pt x="2199814" y="2414905"/>
                </a:cubicBezTo>
                <a:cubicBezTo>
                  <a:pt x="2067792" y="2444883"/>
                  <a:pt x="1880402" y="2380481"/>
                  <a:pt x="1701761" y="2414905"/>
                </a:cubicBezTo>
                <a:cubicBezTo>
                  <a:pt x="1523120" y="2449329"/>
                  <a:pt x="1336072" y="2402701"/>
                  <a:pt x="1117090" y="2414905"/>
                </a:cubicBezTo>
                <a:cubicBezTo>
                  <a:pt x="898108" y="2427109"/>
                  <a:pt x="617678" y="2354308"/>
                  <a:pt x="402492" y="2414905"/>
                </a:cubicBezTo>
                <a:cubicBezTo>
                  <a:pt x="142226" y="2445487"/>
                  <a:pt x="-2524" y="2179458"/>
                  <a:pt x="0" y="2012413"/>
                </a:cubicBezTo>
                <a:cubicBezTo>
                  <a:pt x="-53883" y="1811921"/>
                  <a:pt x="55507" y="1636016"/>
                  <a:pt x="0" y="1524070"/>
                </a:cubicBezTo>
                <a:cubicBezTo>
                  <a:pt x="-55507" y="1412124"/>
                  <a:pt x="21477" y="1161924"/>
                  <a:pt x="0" y="1019628"/>
                </a:cubicBezTo>
                <a:cubicBezTo>
                  <a:pt x="-21477" y="877332"/>
                  <a:pt x="792" y="699302"/>
                  <a:pt x="0" y="402492"/>
                </a:cubicBezTo>
                <a:close/>
              </a:path>
              <a:path w="5135880" h="2414905" stroke="0" extrusionOk="0">
                <a:moveTo>
                  <a:pt x="0" y="402492"/>
                </a:moveTo>
                <a:cubicBezTo>
                  <a:pt x="-11722" y="120950"/>
                  <a:pt x="196654" y="-23724"/>
                  <a:pt x="402492" y="0"/>
                </a:cubicBezTo>
                <a:cubicBezTo>
                  <a:pt x="562573" y="-3998"/>
                  <a:pt x="683523" y="48789"/>
                  <a:pt x="943854" y="0"/>
                </a:cubicBezTo>
                <a:cubicBezTo>
                  <a:pt x="1204185" y="-48789"/>
                  <a:pt x="1350686" y="14592"/>
                  <a:pt x="1528525" y="0"/>
                </a:cubicBezTo>
                <a:cubicBezTo>
                  <a:pt x="1706364" y="-14592"/>
                  <a:pt x="1902230" y="61875"/>
                  <a:pt x="2069887" y="0"/>
                </a:cubicBezTo>
                <a:cubicBezTo>
                  <a:pt x="2237544" y="-61875"/>
                  <a:pt x="2377663" y="24686"/>
                  <a:pt x="2524631" y="0"/>
                </a:cubicBezTo>
                <a:cubicBezTo>
                  <a:pt x="2671599" y="-24686"/>
                  <a:pt x="2865609" y="41298"/>
                  <a:pt x="3152611" y="0"/>
                </a:cubicBezTo>
                <a:cubicBezTo>
                  <a:pt x="3439613" y="-41298"/>
                  <a:pt x="3627184" y="65712"/>
                  <a:pt x="3780591" y="0"/>
                </a:cubicBezTo>
                <a:cubicBezTo>
                  <a:pt x="3933998" y="-65712"/>
                  <a:pt x="4370345" y="57896"/>
                  <a:pt x="4733388" y="0"/>
                </a:cubicBezTo>
                <a:cubicBezTo>
                  <a:pt x="4941231" y="-46331"/>
                  <a:pt x="5069990" y="173907"/>
                  <a:pt x="5135880" y="402492"/>
                </a:cubicBezTo>
                <a:cubicBezTo>
                  <a:pt x="5151467" y="654424"/>
                  <a:pt x="5125305" y="704373"/>
                  <a:pt x="5135880" y="955232"/>
                </a:cubicBezTo>
                <a:cubicBezTo>
                  <a:pt x="5146455" y="1206091"/>
                  <a:pt x="5132418" y="1296102"/>
                  <a:pt x="5135880" y="1507971"/>
                </a:cubicBezTo>
                <a:cubicBezTo>
                  <a:pt x="5139342" y="1719840"/>
                  <a:pt x="5106730" y="1792881"/>
                  <a:pt x="5135880" y="2012413"/>
                </a:cubicBezTo>
                <a:cubicBezTo>
                  <a:pt x="5121201" y="2212855"/>
                  <a:pt x="4986091" y="2368553"/>
                  <a:pt x="4733388" y="2414905"/>
                </a:cubicBezTo>
                <a:cubicBezTo>
                  <a:pt x="4598120" y="2446333"/>
                  <a:pt x="4412107" y="2360745"/>
                  <a:pt x="4105408" y="2414905"/>
                </a:cubicBezTo>
                <a:cubicBezTo>
                  <a:pt x="3798709" y="2469065"/>
                  <a:pt x="3858245" y="2390133"/>
                  <a:pt x="3650664" y="2414905"/>
                </a:cubicBezTo>
                <a:cubicBezTo>
                  <a:pt x="3443083" y="2439677"/>
                  <a:pt x="3362763" y="2361793"/>
                  <a:pt x="3195920" y="2414905"/>
                </a:cubicBezTo>
                <a:cubicBezTo>
                  <a:pt x="3029077" y="2468017"/>
                  <a:pt x="2842136" y="2382005"/>
                  <a:pt x="2741176" y="2414905"/>
                </a:cubicBezTo>
                <a:cubicBezTo>
                  <a:pt x="2640216" y="2447805"/>
                  <a:pt x="2354658" y="2352006"/>
                  <a:pt x="2199814" y="2414905"/>
                </a:cubicBezTo>
                <a:cubicBezTo>
                  <a:pt x="2044970" y="2477804"/>
                  <a:pt x="1716531" y="2341671"/>
                  <a:pt x="1571834" y="2414905"/>
                </a:cubicBezTo>
                <a:cubicBezTo>
                  <a:pt x="1427137" y="2488139"/>
                  <a:pt x="1219671" y="2374853"/>
                  <a:pt x="1117090" y="2414905"/>
                </a:cubicBezTo>
                <a:cubicBezTo>
                  <a:pt x="1014509" y="2454957"/>
                  <a:pt x="717860" y="2346741"/>
                  <a:pt x="402492" y="2414905"/>
                </a:cubicBezTo>
                <a:cubicBezTo>
                  <a:pt x="199085" y="2438883"/>
                  <a:pt x="30307" y="2183031"/>
                  <a:pt x="0" y="2012413"/>
                </a:cubicBezTo>
                <a:cubicBezTo>
                  <a:pt x="-61294" y="1870583"/>
                  <a:pt x="59226" y="1635369"/>
                  <a:pt x="0" y="1443574"/>
                </a:cubicBezTo>
                <a:cubicBezTo>
                  <a:pt x="-59226" y="1251779"/>
                  <a:pt x="60053" y="1049010"/>
                  <a:pt x="0" y="874735"/>
                </a:cubicBezTo>
                <a:cubicBezTo>
                  <a:pt x="-60053" y="700460"/>
                  <a:pt x="14442" y="601959"/>
                  <a:pt x="0" y="402492"/>
                </a:cubicBezTo>
                <a:close/>
              </a:path>
            </a:pathLst>
          </a:custGeom>
          <a:solidFill>
            <a:srgbClr val="E1B3C8">
              <a:alpha val="45000"/>
            </a:srgbClr>
          </a:solidFill>
          <a:ln w="38100">
            <a:solidFill>
              <a:srgbClr val="B5306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969374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Gyenge téri-vizuális képességek</a:t>
            </a:r>
          </a:p>
          <a:p>
            <a:pPr lvl="1"/>
            <a:r>
              <a:rPr lang="hu-HU" dirty="0"/>
              <a:t>felismerhetetlen, össze nem kötött részek a rajzon</a:t>
            </a:r>
          </a:p>
          <a:p>
            <a:pPr lvl="1"/>
            <a:r>
              <a:rPr lang="hu-HU" dirty="0"/>
              <a:t>kézírás, játékkockával építés</a:t>
            </a:r>
          </a:p>
          <a:p>
            <a:r>
              <a:rPr lang="hu-HU" dirty="0"/>
              <a:t>Nagyon rossz térbeli </a:t>
            </a:r>
            <a:r>
              <a:rPr lang="hu-HU" dirty="0" err="1"/>
              <a:t>skillek</a:t>
            </a:r>
            <a:endParaRPr lang="hu-HU" dirty="0"/>
          </a:p>
        </p:txBody>
      </p:sp>
      <p:sp>
        <p:nvSpPr>
          <p:cNvPr id="19" name="Nyíl: lefelé mutató 18">
            <a:extLst>
              <a:ext uri="{FF2B5EF4-FFF2-40B4-BE49-F238E27FC236}">
                <a16:creationId xmlns:a16="http://schemas.microsoft.com/office/drawing/2014/main" id="{25A9A378-8EE5-45C4-1808-E9DE20143CDB}"/>
              </a:ext>
            </a:extLst>
          </p:cNvPr>
          <p:cNvSpPr/>
          <p:nvPr/>
        </p:nvSpPr>
        <p:spPr>
          <a:xfrm>
            <a:off x="8318500" y="3068320"/>
            <a:ext cx="863600" cy="812800"/>
          </a:xfrm>
          <a:custGeom>
            <a:avLst/>
            <a:gdLst>
              <a:gd name="connsiteX0" fmla="*/ 0 w 863600"/>
              <a:gd name="connsiteY0" fmla="*/ 406400 h 812800"/>
              <a:gd name="connsiteX1" fmla="*/ 215900 w 863600"/>
              <a:gd name="connsiteY1" fmla="*/ 406400 h 812800"/>
              <a:gd name="connsiteX2" fmla="*/ 215900 w 863600"/>
              <a:gd name="connsiteY2" fmla="*/ 0 h 812800"/>
              <a:gd name="connsiteX3" fmla="*/ 647700 w 863600"/>
              <a:gd name="connsiteY3" fmla="*/ 0 h 812800"/>
              <a:gd name="connsiteX4" fmla="*/ 647700 w 863600"/>
              <a:gd name="connsiteY4" fmla="*/ 406400 h 812800"/>
              <a:gd name="connsiteX5" fmla="*/ 863600 w 863600"/>
              <a:gd name="connsiteY5" fmla="*/ 406400 h 812800"/>
              <a:gd name="connsiteX6" fmla="*/ 431800 w 863600"/>
              <a:gd name="connsiteY6" fmla="*/ 812800 h 812800"/>
              <a:gd name="connsiteX7" fmla="*/ 0 w 863600"/>
              <a:gd name="connsiteY7" fmla="*/ 4064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00" h="812800" fill="none" extrusionOk="0">
                <a:moveTo>
                  <a:pt x="0" y="406400"/>
                </a:moveTo>
                <a:cubicBezTo>
                  <a:pt x="50521" y="404226"/>
                  <a:pt x="131888" y="412785"/>
                  <a:pt x="215900" y="406400"/>
                </a:cubicBezTo>
                <a:cubicBezTo>
                  <a:pt x="187069" y="219519"/>
                  <a:pt x="216848" y="112308"/>
                  <a:pt x="215900" y="0"/>
                </a:cubicBezTo>
                <a:cubicBezTo>
                  <a:pt x="352876" y="-84"/>
                  <a:pt x="461387" y="6383"/>
                  <a:pt x="647700" y="0"/>
                </a:cubicBezTo>
                <a:cubicBezTo>
                  <a:pt x="683505" y="198658"/>
                  <a:pt x="643163" y="278951"/>
                  <a:pt x="647700" y="406400"/>
                </a:cubicBezTo>
                <a:cubicBezTo>
                  <a:pt x="743301" y="398289"/>
                  <a:pt x="807927" y="431755"/>
                  <a:pt x="863600" y="406400"/>
                </a:cubicBezTo>
                <a:cubicBezTo>
                  <a:pt x="707444" y="579770"/>
                  <a:pt x="494493" y="680015"/>
                  <a:pt x="431800" y="812800"/>
                </a:cubicBezTo>
                <a:cubicBezTo>
                  <a:pt x="291204" y="728674"/>
                  <a:pt x="145035" y="502341"/>
                  <a:pt x="0" y="406400"/>
                </a:cubicBezTo>
                <a:close/>
              </a:path>
              <a:path w="863600" h="812800" stroke="0" extrusionOk="0">
                <a:moveTo>
                  <a:pt x="0" y="406400"/>
                </a:moveTo>
                <a:cubicBezTo>
                  <a:pt x="44314" y="387207"/>
                  <a:pt x="117595" y="409841"/>
                  <a:pt x="215900" y="406400"/>
                </a:cubicBezTo>
                <a:cubicBezTo>
                  <a:pt x="184201" y="255342"/>
                  <a:pt x="241877" y="143626"/>
                  <a:pt x="215900" y="0"/>
                </a:cubicBezTo>
                <a:cubicBezTo>
                  <a:pt x="391450" y="-13455"/>
                  <a:pt x="478789" y="43979"/>
                  <a:pt x="647700" y="0"/>
                </a:cubicBezTo>
                <a:cubicBezTo>
                  <a:pt x="674823" y="92262"/>
                  <a:pt x="645505" y="279504"/>
                  <a:pt x="647700" y="406400"/>
                </a:cubicBezTo>
                <a:cubicBezTo>
                  <a:pt x="718875" y="385998"/>
                  <a:pt x="810322" y="429056"/>
                  <a:pt x="863600" y="406400"/>
                </a:cubicBezTo>
                <a:cubicBezTo>
                  <a:pt x="770174" y="586123"/>
                  <a:pt x="531661" y="645121"/>
                  <a:pt x="431800" y="812800"/>
                </a:cubicBezTo>
                <a:cubicBezTo>
                  <a:pt x="282460" y="730777"/>
                  <a:pt x="150767" y="524403"/>
                  <a:pt x="0" y="406400"/>
                </a:cubicBezTo>
                <a:close/>
              </a:path>
            </a:pathLst>
          </a:custGeom>
          <a:solidFill>
            <a:srgbClr val="E1B3C8"/>
          </a:solidFill>
          <a:ln w="28575">
            <a:solidFill>
              <a:srgbClr val="B53067"/>
            </a:solidFill>
            <a:extLst>
              <a:ext uri="{C807C97D-BFC1-408E-A445-0C87EB9F89A2}">
                <ask:lineSketchStyleProps xmlns:ask="http://schemas.microsoft.com/office/drawing/2018/sketchyshapes" sd="3997740343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F8B274A-419A-6E08-E293-9E45B849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3" y="1461384"/>
            <a:ext cx="5770544" cy="4228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BF691DF-5172-5455-E5F3-32EFFAF4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789" y="1555855"/>
            <a:ext cx="6225951" cy="3702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104F283-1908-40E3-38BE-83D78AFEE199}"/>
              </a:ext>
            </a:extLst>
          </p:cNvPr>
          <p:cNvSpPr txBox="1"/>
          <p:nvPr/>
        </p:nvSpPr>
        <p:spPr>
          <a:xfrm>
            <a:off x="9276870" y="534670"/>
            <a:ext cx="275336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hu-HU" sz="3600" b="1" dirty="0">
                <a:ln/>
                <a:solidFill>
                  <a:srgbClr val="B53067"/>
                </a:solidFill>
              </a:rPr>
              <a:t>LIMK1</a:t>
            </a:r>
            <a:endParaRPr lang="hu-HU" b="1" dirty="0">
              <a:ln/>
              <a:solidFill>
                <a:srgbClr val="B53067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4667CA-062B-A11B-755B-A6079F797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769" y="412609"/>
            <a:ext cx="7992559" cy="632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13. egyéni s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ADC7"/>
      </a:accent1>
      <a:accent2>
        <a:srgbClr val="EE9716"/>
      </a:accent2>
      <a:accent3>
        <a:srgbClr val="A5A5A5"/>
      </a:accent3>
      <a:accent4>
        <a:srgbClr val="F7CF93"/>
      </a:accent4>
      <a:accent5>
        <a:srgbClr val="82C9DA"/>
      </a:accent5>
      <a:accent6>
        <a:srgbClr val="95456B"/>
      </a:accent6>
      <a:hlink>
        <a:srgbClr val="CC90AD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3738</TotalTime>
  <Words>864</Words>
  <Application>Microsoft Office PowerPoint</Application>
  <PresentationFormat>Szélesvásznú</PresentationFormat>
  <Paragraphs>154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Cavolini</vt:lpstr>
      <vt:lpstr>Office-téma</vt:lpstr>
      <vt:lpstr>Williams(-Beuren) szindróma</vt:lpstr>
      <vt:lpstr>Általánosan</vt:lpstr>
      <vt:lpstr>Mutáció folyamata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Anatómiai elváltozások az IR-ben</vt:lpstr>
      <vt:lpstr>PowerPoint-bemutató</vt:lpstr>
      <vt:lpstr>Hiperszocialitás árnyékában   - elmélet</vt:lpstr>
      <vt:lpstr>PowerPoint-bemutató</vt:lpstr>
      <vt:lpstr>Kognitív képességek – „hegyek völgyek között”</vt:lpstr>
      <vt:lpstr>Duplikációsak</vt:lpstr>
      <vt:lpstr>A világ legboldogabb emberei</vt:lpstr>
      <vt:lpstr>Irodalom:</vt:lpstr>
      <vt:lpstr>Köszönöm a figyelmet!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Katalin-Eszter Varga</dc:creator>
  <cp:lastModifiedBy>Katalin-Eszter Varga</cp:lastModifiedBy>
  <cp:revision>8</cp:revision>
  <dcterms:created xsi:type="dcterms:W3CDTF">2022-11-27T21:23:24Z</dcterms:created>
  <dcterms:modified xsi:type="dcterms:W3CDTF">2022-11-30T11:44:13Z</dcterms:modified>
</cp:coreProperties>
</file>